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5" r:id="rId5"/>
  </p:sldMasterIdLst>
  <p:notesMasterIdLst>
    <p:notesMasterId r:id="rId28"/>
  </p:notesMasterIdLst>
  <p:sldIdLst>
    <p:sldId id="257" r:id="rId6"/>
    <p:sldId id="258" r:id="rId7"/>
    <p:sldId id="298" r:id="rId8"/>
    <p:sldId id="281" r:id="rId9"/>
    <p:sldId id="282" r:id="rId10"/>
    <p:sldId id="283" r:id="rId11"/>
    <p:sldId id="299" r:id="rId12"/>
    <p:sldId id="296" r:id="rId13"/>
    <p:sldId id="284" r:id="rId14"/>
    <p:sldId id="286" r:id="rId15"/>
    <p:sldId id="285" r:id="rId16"/>
    <p:sldId id="287" r:id="rId17"/>
    <p:sldId id="288" r:id="rId18"/>
    <p:sldId id="289" r:id="rId19"/>
    <p:sldId id="290" r:id="rId20"/>
    <p:sldId id="291" r:id="rId21"/>
    <p:sldId id="292" r:id="rId22"/>
    <p:sldId id="293" r:id="rId23"/>
    <p:sldId id="300" r:id="rId24"/>
    <p:sldId id="301" r:id="rId25"/>
    <p:sldId id="294" r:id="rId26"/>
    <p:sldId id="41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FC5400-2943-47AC-9905-539D0441566A}" v="316" dt="2024-11-12T14:29:41.4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008" autoAdjust="0"/>
  </p:normalViewPr>
  <p:slideViewPr>
    <p:cSldViewPr snapToGrid="0">
      <p:cViewPr varScale="1">
        <p:scale>
          <a:sx n="44" d="100"/>
          <a:sy n="44" d="100"/>
        </p:scale>
        <p:origin x="163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F3D4B3-8281-4A32-99CE-E4B566E90C9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CA"/>
        </a:p>
      </dgm:t>
    </dgm:pt>
    <dgm:pt modelId="{AA223F44-769D-45AD-8902-AB47D09D5A68}">
      <dgm:prSet phldrT="[Text]"/>
      <dgm:spPr/>
      <dgm:t>
        <a:bodyPr/>
        <a:lstStyle/>
        <a:p>
          <a:r>
            <a:rPr lang="en-US"/>
            <a:t>Struggling</a:t>
          </a:r>
          <a:endParaRPr lang="en-CA"/>
        </a:p>
      </dgm:t>
    </dgm:pt>
    <dgm:pt modelId="{53EA8BA3-7A36-44BF-A979-7F279FFA528C}" type="parTrans" cxnId="{BB153421-7E11-4B86-AA26-034B425FE58F}">
      <dgm:prSet/>
      <dgm:spPr/>
      <dgm:t>
        <a:bodyPr/>
        <a:lstStyle/>
        <a:p>
          <a:endParaRPr lang="en-CA"/>
        </a:p>
      </dgm:t>
    </dgm:pt>
    <dgm:pt modelId="{A1CC71FF-611D-4E5D-A30A-AE6CCDE36FDA}" type="sibTrans" cxnId="{BB153421-7E11-4B86-AA26-034B425FE58F}">
      <dgm:prSet/>
      <dgm:spPr/>
      <dgm:t>
        <a:bodyPr/>
        <a:lstStyle/>
        <a:p>
          <a:endParaRPr lang="en-CA"/>
        </a:p>
      </dgm:t>
    </dgm:pt>
    <dgm:pt modelId="{1C7DF865-8AA6-4D1C-9B26-F76DAF797D87}">
      <dgm:prSet phldrT="[Text]"/>
      <dgm:spPr/>
      <dgm:t>
        <a:bodyPr/>
        <a:lstStyle/>
        <a:p>
          <a:r>
            <a:rPr lang="en-US"/>
            <a:t>Difficulty reading</a:t>
          </a:r>
          <a:endParaRPr lang="en-CA"/>
        </a:p>
      </dgm:t>
    </dgm:pt>
    <dgm:pt modelId="{9F81FDE3-4273-421D-8713-94A37238789E}" type="parTrans" cxnId="{33F30278-E1AE-4476-B6C1-AF493D1E49A4}">
      <dgm:prSet/>
      <dgm:spPr/>
      <dgm:t>
        <a:bodyPr/>
        <a:lstStyle/>
        <a:p>
          <a:endParaRPr lang="en-CA"/>
        </a:p>
      </dgm:t>
    </dgm:pt>
    <dgm:pt modelId="{EDF603E8-2627-4EB1-A7BD-4AC535B6D647}" type="sibTrans" cxnId="{33F30278-E1AE-4476-B6C1-AF493D1E49A4}">
      <dgm:prSet/>
      <dgm:spPr/>
      <dgm:t>
        <a:bodyPr/>
        <a:lstStyle/>
        <a:p>
          <a:endParaRPr lang="en-CA"/>
        </a:p>
      </dgm:t>
    </dgm:pt>
    <dgm:pt modelId="{88E5EBA6-5AFD-4710-B527-6D73D51D58BF}">
      <dgm:prSet phldrT="[Text]"/>
      <dgm:spPr/>
      <dgm:t>
        <a:bodyPr/>
        <a:lstStyle/>
        <a:p>
          <a:r>
            <a:rPr lang="en-US"/>
            <a:t>Affects fluency, comprehension, etc.</a:t>
          </a:r>
          <a:endParaRPr lang="en-CA"/>
        </a:p>
      </dgm:t>
    </dgm:pt>
    <dgm:pt modelId="{8BD3CCB1-1B35-4E32-AB14-BB9EC00A8C55}" type="parTrans" cxnId="{EDDD9CF4-B6C6-4B2B-BFAB-7C9071D5DB7F}">
      <dgm:prSet/>
      <dgm:spPr/>
      <dgm:t>
        <a:bodyPr/>
        <a:lstStyle/>
        <a:p>
          <a:endParaRPr lang="en-CA"/>
        </a:p>
      </dgm:t>
    </dgm:pt>
    <dgm:pt modelId="{CB4168B6-6015-4561-822B-74978C3639B4}" type="sibTrans" cxnId="{EDDD9CF4-B6C6-4B2B-BFAB-7C9071D5DB7F}">
      <dgm:prSet/>
      <dgm:spPr/>
      <dgm:t>
        <a:bodyPr/>
        <a:lstStyle/>
        <a:p>
          <a:endParaRPr lang="en-CA"/>
        </a:p>
      </dgm:t>
    </dgm:pt>
    <dgm:pt modelId="{B90D6077-2B80-452D-918D-CDE707A8E025}">
      <dgm:prSet phldrT="[Text]"/>
      <dgm:spPr/>
      <dgm:t>
        <a:bodyPr/>
        <a:lstStyle/>
        <a:p>
          <a:r>
            <a:rPr lang="en-US"/>
            <a:t>Reluctant</a:t>
          </a:r>
          <a:endParaRPr lang="en-CA"/>
        </a:p>
      </dgm:t>
    </dgm:pt>
    <dgm:pt modelId="{2B237C83-1CEA-4108-BD30-AF8BD8CCFA14}" type="parTrans" cxnId="{9C00651F-8057-463C-9E0E-9D2A52BC2EFB}">
      <dgm:prSet/>
      <dgm:spPr/>
      <dgm:t>
        <a:bodyPr/>
        <a:lstStyle/>
        <a:p>
          <a:endParaRPr lang="en-CA"/>
        </a:p>
      </dgm:t>
    </dgm:pt>
    <dgm:pt modelId="{F9D4939D-8679-4979-83C9-92A0570DFCDB}" type="sibTrans" cxnId="{9C00651F-8057-463C-9E0E-9D2A52BC2EFB}">
      <dgm:prSet/>
      <dgm:spPr/>
      <dgm:t>
        <a:bodyPr/>
        <a:lstStyle/>
        <a:p>
          <a:endParaRPr lang="en-CA"/>
        </a:p>
      </dgm:t>
    </dgm:pt>
    <dgm:pt modelId="{122E8D31-8010-4809-BA12-9A148C2B75A2}">
      <dgm:prSet phldrT="[Text]"/>
      <dgm:spPr/>
      <dgm:t>
        <a:bodyPr/>
        <a:lstStyle/>
        <a:p>
          <a:r>
            <a:rPr lang="en-US"/>
            <a:t>Reading avoidance</a:t>
          </a:r>
          <a:endParaRPr lang="en-CA"/>
        </a:p>
      </dgm:t>
    </dgm:pt>
    <dgm:pt modelId="{6F5E6F17-FFF7-4D2E-8919-C6191E577856}" type="parTrans" cxnId="{BAAB6832-3AF5-4652-8C35-FD5F66753AF4}">
      <dgm:prSet/>
      <dgm:spPr/>
      <dgm:t>
        <a:bodyPr/>
        <a:lstStyle/>
        <a:p>
          <a:endParaRPr lang="en-CA"/>
        </a:p>
      </dgm:t>
    </dgm:pt>
    <dgm:pt modelId="{27B9E6AA-2ACB-4B0C-AB99-64B6996B8936}" type="sibTrans" cxnId="{BAAB6832-3AF5-4652-8C35-FD5F66753AF4}">
      <dgm:prSet/>
      <dgm:spPr/>
      <dgm:t>
        <a:bodyPr/>
        <a:lstStyle/>
        <a:p>
          <a:endParaRPr lang="en-CA"/>
        </a:p>
      </dgm:t>
    </dgm:pt>
    <dgm:pt modelId="{EC561C8F-6995-4B45-ACF6-8B3DD3B3BB71}">
      <dgm:prSet phldrT="[Text]"/>
      <dgm:spPr/>
      <dgm:t>
        <a:bodyPr/>
        <a:lstStyle/>
        <a:p>
          <a:r>
            <a:rPr lang="en-US"/>
            <a:t>Doesn’t like to read</a:t>
          </a:r>
          <a:endParaRPr lang="en-CA"/>
        </a:p>
      </dgm:t>
    </dgm:pt>
    <dgm:pt modelId="{89171E4F-47D5-4571-8970-882E0A69338F}" type="parTrans" cxnId="{4A8142AD-224C-47F6-A028-25F43CA727EF}">
      <dgm:prSet/>
      <dgm:spPr/>
      <dgm:t>
        <a:bodyPr/>
        <a:lstStyle/>
        <a:p>
          <a:endParaRPr lang="en-CA"/>
        </a:p>
      </dgm:t>
    </dgm:pt>
    <dgm:pt modelId="{080A627A-BC90-48A8-BBFB-37F240E76FC4}" type="sibTrans" cxnId="{4A8142AD-224C-47F6-A028-25F43CA727EF}">
      <dgm:prSet/>
      <dgm:spPr/>
      <dgm:t>
        <a:bodyPr/>
        <a:lstStyle/>
        <a:p>
          <a:endParaRPr lang="en-CA"/>
        </a:p>
      </dgm:t>
    </dgm:pt>
    <dgm:pt modelId="{F735A471-FF16-4BB3-9D61-5F86127FA669}">
      <dgm:prSet phldrT="[Text]"/>
      <dgm:spPr/>
      <dgm:t>
        <a:bodyPr/>
        <a:lstStyle/>
        <a:p>
          <a:r>
            <a:rPr lang="en-US"/>
            <a:t>Print disabilities</a:t>
          </a:r>
          <a:endParaRPr lang="en-CA"/>
        </a:p>
      </dgm:t>
    </dgm:pt>
    <dgm:pt modelId="{2DA82F52-D86B-4CDE-97B6-2F9DE8F17C87}" type="parTrans" cxnId="{5B0A2127-A1CF-42AB-B595-6D01E428DC3F}">
      <dgm:prSet/>
      <dgm:spPr/>
      <dgm:t>
        <a:bodyPr/>
        <a:lstStyle/>
        <a:p>
          <a:endParaRPr lang="en-CA"/>
        </a:p>
      </dgm:t>
    </dgm:pt>
    <dgm:pt modelId="{683B4E18-B55B-4704-91FC-CA8113B26441}" type="sibTrans" cxnId="{5B0A2127-A1CF-42AB-B595-6D01E428DC3F}">
      <dgm:prSet/>
      <dgm:spPr/>
      <dgm:t>
        <a:bodyPr/>
        <a:lstStyle/>
        <a:p>
          <a:endParaRPr lang="en-CA"/>
        </a:p>
      </dgm:t>
    </dgm:pt>
    <dgm:pt modelId="{E21655AF-92A2-4D10-9D38-7537AFAB1A06}">
      <dgm:prSet phldrT="[Text]"/>
      <dgm:spPr/>
      <dgm:t>
        <a:bodyPr/>
        <a:lstStyle/>
        <a:p>
          <a:r>
            <a:rPr lang="en-US"/>
            <a:t>Learning, visual or physical </a:t>
          </a:r>
          <a:endParaRPr lang="en-CA"/>
        </a:p>
      </dgm:t>
    </dgm:pt>
    <dgm:pt modelId="{F4788186-6AF3-4E7F-BB89-F06D786FF95A}" type="parTrans" cxnId="{2AC69C9C-E356-4F88-A741-8823B9AE3B4C}">
      <dgm:prSet/>
      <dgm:spPr/>
      <dgm:t>
        <a:bodyPr/>
        <a:lstStyle/>
        <a:p>
          <a:endParaRPr lang="en-CA"/>
        </a:p>
      </dgm:t>
    </dgm:pt>
    <dgm:pt modelId="{48DD915A-424E-4ACB-8E32-6F1D4FAEBAC5}" type="sibTrans" cxnId="{2AC69C9C-E356-4F88-A741-8823B9AE3B4C}">
      <dgm:prSet/>
      <dgm:spPr/>
      <dgm:t>
        <a:bodyPr/>
        <a:lstStyle/>
        <a:p>
          <a:endParaRPr lang="en-CA"/>
        </a:p>
      </dgm:t>
    </dgm:pt>
    <dgm:pt modelId="{BC377941-C3EF-4C2D-8A12-4DEBC0021DEC}">
      <dgm:prSet phldrT="[Text]"/>
      <dgm:spPr/>
      <dgm:t>
        <a:bodyPr/>
        <a:lstStyle/>
        <a:p>
          <a:r>
            <a:rPr lang="en-US" dirty="0"/>
            <a:t>Requires alternate formats</a:t>
          </a:r>
          <a:endParaRPr lang="en-CA" dirty="0"/>
        </a:p>
      </dgm:t>
    </dgm:pt>
    <dgm:pt modelId="{7CB8E0EF-6586-44A2-8730-361064467F04}" type="parTrans" cxnId="{3F947104-D84C-445F-9440-BF44B52AFCFA}">
      <dgm:prSet/>
      <dgm:spPr/>
      <dgm:t>
        <a:bodyPr/>
        <a:lstStyle/>
        <a:p>
          <a:endParaRPr lang="en-CA"/>
        </a:p>
      </dgm:t>
    </dgm:pt>
    <dgm:pt modelId="{995DC861-41F9-4909-9138-38CAABD73154}" type="sibTrans" cxnId="{3F947104-D84C-445F-9440-BF44B52AFCFA}">
      <dgm:prSet/>
      <dgm:spPr/>
      <dgm:t>
        <a:bodyPr/>
        <a:lstStyle/>
        <a:p>
          <a:endParaRPr lang="en-CA"/>
        </a:p>
      </dgm:t>
    </dgm:pt>
    <dgm:pt modelId="{CC982F08-1480-415B-84DB-053CAA2BCFF7}" type="pres">
      <dgm:prSet presAssocID="{01F3D4B3-8281-4A32-99CE-E4B566E90C97}" presName="Name0" presStyleCnt="0">
        <dgm:presLayoutVars>
          <dgm:dir/>
          <dgm:animLvl val="lvl"/>
          <dgm:resizeHandles val="exact"/>
        </dgm:presLayoutVars>
      </dgm:prSet>
      <dgm:spPr/>
    </dgm:pt>
    <dgm:pt modelId="{B8AE3F08-7D2E-416F-89D7-B186A7577D27}" type="pres">
      <dgm:prSet presAssocID="{AA223F44-769D-45AD-8902-AB47D09D5A68}" presName="linNode" presStyleCnt="0"/>
      <dgm:spPr/>
    </dgm:pt>
    <dgm:pt modelId="{51CFA26B-24E3-4337-BCDD-38EC15C3AD96}" type="pres">
      <dgm:prSet presAssocID="{AA223F44-769D-45AD-8902-AB47D09D5A68}" presName="parentText" presStyleLbl="node1" presStyleIdx="0" presStyleCnt="3">
        <dgm:presLayoutVars>
          <dgm:chMax val="1"/>
          <dgm:bulletEnabled val="1"/>
        </dgm:presLayoutVars>
      </dgm:prSet>
      <dgm:spPr/>
    </dgm:pt>
    <dgm:pt modelId="{E42B78CE-EE8A-47C6-8B2C-6B8F2F3ECCE1}" type="pres">
      <dgm:prSet presAssocID="{AA223F44-769D-45AD-8902-AB47D09D5A68}" presName="descendantText" presStyleLbl="alignAccFollowNode1" presStyleIdx="0" presStyleCnt="3" custLinFactNeighborX="-582" custLinFactNeighborY="-10552">
        <dgm:presLayoutVars>
          <dgm:bulletEnabled val="1"/>
        </dgm:presLayoutVars>
      </dgm:prSet>
      <dgm:spPr/>
    </dgm:pt>
    <dgm:pt modelId="{52894D8C-C1BB-425A-BAE4-0ECAFE47C785}" type="pres">
      <dgm:prSet presAssocID="{A1CC71FF-611D-4E5D-A30A-AE6CCDE36FDA}" presName="sp" presStyleCnt="0"/>
      <dgm:spPr/>
    </dgm:pt>
    <dgm:pt modelId="{304ACC34-09C0-4779-93D1-6FAD2111AFDE}" type="pres">
      <dgm:prSet presAssocID="{B90D6077-2B80-452D-918D-CDE707A8E025}" presName="linNode" presStyleCnt="0"/>
      <dgm:spPr/>
    </dgm:pt>
    <dgm:pt modelId="{32488394-B6F4-4D2A-870D-56C92D186953}" type="pres">
      <dgm:prSet presAssocID="{B90D6077-2B80-452D-918D-CDE707A8E025}" presName="parentText" presStyleLbl="node1" presStyleIdx="1" presStyleCnt="3">
        <dgm:presLayoutVars>
          <dgm:chMax val="1"/>
          <dgm:bulletEnabled val="1"/>
        </dgm:presLayoutVars>
      </dgm:prSet>
      <dgm:spPr/>
    </dgm:pt>
    <dgm:pt modelId="{E21D8FC8-A36C-4995-87EA-C8C651A9D968}" type="pres">
      <dgm:prSet presAssocID="{B90D6077-2B80-452D-918D-CDE707A8E025}" presName="descendantText" presStyleLbl="alignAccFollowNode1" presStyleIdx="1" presStyleCnt="3">
        <dgm:presLayoutVars>
          <dgm:bulletEnabled val="1"/>
        </dgm:presLayoutVars>
      </dgm:prSet>
      <dgm:spPr/>
    </dgm:pt>
    <dgm:pt modelId="{D5742EAF-C50C-4CBB-A317-2438DA75E24A}" type="pres">
      <dgm:prSet presAssocID="{F9D4939D-8679-4979-83C9-92A0570DFCDB}" presName="sp" presStyleCnt="0"/>
      <dgm:spPr/>
    </dgm:pt>
    <dgm:pt modelId="{0468C420-9D50-4993-8722-168A503FCFBB}" type="pres">
      <dgm:prSet presAssocID="{F735A471-FF16-4BB3-9D61-5F86127FA669}" presName="linNode" presStyleCnt="0"/>
      <dgm:spPr/>
    </dgm:pt>
    <dgm:pt modelId="{5697DF42-1F5C-4D3D-B733-1F933E8C5ED2}" type="pres">
      <dgm:prSet presAssocID="{F735A471-FF16-4BB3-9D61-5F86127FA669}" presName="parentText" presStyleLbl="node1" presStyleIdx="2" presStyleCnt="3">
        <dgm:presLayoutVars>
          <dgm:chMax val="1"/>
          <dgm:bulletEnabled val="1"/>
        </dgm:presLayoutVars>
      </dgm:prSet>
      <dgm:spPr/>
    </dgm:pt>
    <dgm:pt modelId="{D008E036-8298-4534-A8E4-6DC27F0AB874}" type="pres">
      <dgm:prSet presAssocID="{F735A471-FF16-4BB3-9D61-5F86127FA669}" presName="descendantText" presStyleLbl="alignAccFollowNode1" presStyleIdx="2" presStyleCnt="3">
        <dgm:presLayoutVars>
          <dgm:bulletEnabled val="1"/>
        </dgm:presLayoutVars>
      </dgm:prSet>
      <dgm:spPr/>
    </dgm:pt>
  </dgm:ptLst>
  <dgm:cxnLst>
    <dgm:cxn modelId="{3F947104-D84C-445F-9440-BF44B52AFCFA}" srcId="{F735A471-FF16-4BB3-9D61-5F86127FA669}" destId="{BC377941-C3EF-4C2D-8A12-4DEBC0021DEC}" srcOrd="1" destOrd="0" parTransId="{7CB8E0EF-6586-44A2-8730-361064467F04}" sibTransId="{995DC861-41F9-4909-9138-38CAABD73154}"/>
    <dgm:cxn modelId="{9C00651F-8057-463C-9E0E-9D2A52BC2EFB}" srcId="{01F3D4B3-8281-4A32-99CE-E4B566E90C97}" destId="{B90D6077-2B80-452D-918D-CDE707A8E025}" srcOrd="1" destOrd="0" parTransId="{2B237C83-1CEA-4108-BD30-AF8BD8CCFA14}" sibTransId="{F9D4939D-8679-4979-83C9-92A0570DFCDB}"/>
    <dgm:cxn modelId="{BB153421-7E11-4B86-AA26-034B425FE58F}" srcId="{01F3D4B3-8281-4A32-99CE-E4B566E90C97}" destId="{AA223F44-769D-45AD-8902-AB47D09D5A68}" srcOrd="0" destOrd="0" parTransId="{53EA8BA3-7A36-44BF-A979-7F279FFA528C}" sibTransId="{A1CC71FF-611D-4E5D-A30A-AE6CCDE36FDA}"/>
    <dgm:cxn modelId="{5B0A2127-A1CF-42AB-B595-6D01E428DC3F}" srcId="{01F3D4B3-8281-4A32-99CE-E4B566E90C97}" destId="{F735A471-FF16-4BB3-9D61-5F86127FA669}" srcOrd="2" destOrd="0" parTransId="{2DA82F52-D86B-4CDE-97B6-2F9DE8F17C87}" sibTransId="{683B4E18-B55B-4704-91FC-CA8113B26441}"/>
    <dgm:cxn modelId="{FF6B792D-484C-4B1F-BCE2-291F236B6FD2}" type="presOf" srcId="{EC561C8F-6995-4B45-ACF6-8B3DD3B3BB71}" destId="{E21D8FC8-A36C-4995-87EA-C8C651A9D968}" srcOrd="0" destOrd="1" presId="urn:microsoft.com/office/officeart/2005/8/layout/vList5"/>
    <dgm:cxn modelId="{BAAB6832-3AF5-4652-8C35-FD5F66753AF4}" srcId="{B90D6077-2B80-452D-918D-CDE707A8E025}" destId="{122E8D31-8010-4809-BA12-9A148C2B75A2}" srcOrd="0" destOrd="0" parTransId="{6F5E6F17-FFF7-4D2E-8919-C6191E577856}" sibTransId="{27B9E6AA-2ACB-4B0C-AB99-64B6996B8936}"/>
    <dgm:cxn modelId="{7384EE3B-4D5A-4BCE-BFEE-FFEDA06C6624}" type="presOf" srcId="{AA223F44-769D-45AD-8902-AB47D09D5A68}" destId="{51CFA26B-24E3-4337-BCDD-38EC15C3AD96}" srcOrd="0" destOrd="0" presId="urn:microsoft.com/office/officeart/2005/8/layout/vList5"/>
    <dgm:cxn modelId="{BA476E72-EC6B-42B0-8C94-954829626D88}" type="presOf" srcId="{88E5EBA6-5AFD-4710-B527-6D73D51D58BF}" destId="{E42B78CE-EE8A-47C6-8B2C-6B8F2F3ECCE1}" srcOrd="0" destOrd="1" presId="urn:microsoft.com/office/officeart/2005/8/layout/vList5"/>
    <dgm:cxn modelId="{33F30278-E1AE-4476-B6C1-AF493D1E49A4}" srcId="{AA223F44-769D-45AD-8902-AB47D09D5A68}" destId="{1C7DF865-8AA6-4D1C-9B26-F76DAF797D87}" srcOrd="0" destOrd="0" parTransId="{9F81FDE3-4273-421D-8713-94A37238789E}" sibTransId="{EDF603E8-2627-4EB1-A7BD-4AC535B6D647}"/>
    <dgm:cxn modelId="{1B97D259-5C36-4B77-AC7C-51F013F96275}" type="presOf" srcId="{B90D6077-2B80-452D-918D-CDE707A8E025}" destId="{32488394-B6F4-4D2A-870D-56C92D186953}" srcOrd="0" destOrd="0" presId="urn:microsoft.com/office/officeart/2005/8/layout/vList5"/>
    <dgm:cxn modelId="{6B892586-C564-45CF-90F7-1FDE1CA9FB9A}" type="presOf" srcId="{F735A471-FF16-4BB3-9D61-5F86127FA669}" destId="{5697DF42-1F5C-4D3D-B733-1F933E8C5ED2}" srcOrd="0" destOrd="0" presId="urn:microsoft.com/office/officeart/2005/8/layout/vList5"/>
    <dgm:cxn modelId="{2AC69C9C-E356-4F88-A741-8823B9AE3B4C}" srcId="{F735A471-FF16-4BB3-9D61-5F86127FA669}" destId="{E21655AF-92A2-4D10-9D38-7537AFAB1A06}" srcOrd="0" destOrd="0" parTransId="{F4788186-6AF3-4E7F-BB89-F06D786FF95A}" sibTransId="{48DD915A-424E-4ACB-8E32-6F1D4FAEBAC5}"/>
    <dgm:cxn modelId="{4A8142AD-224C-47F6-A028-25F43CA727EF}" srcId="{B90D6077-2B80-452D-918D-CDE707A8E025}" destId="{EC561C8F-6995-4B45-ACF6-8B3DD3B3BB71}" srcOrd="1" destOrd="0" parTransId="{89171E4F-47D5-4571-8970-882E0A69338F}" sibTransId="{080A627A-BC90-48A8-BBFB-37F240E76FC4}"/>
    <dgm:cxn modelId="{A1F633B0-4C3D-4E8E-9278-C4DC1CEE4DB1}" type="presOf" srcId="{BC377941-C3EF-4C2D-8A12-4DEBC0021DEC}" destId="{D008E036-8298-4534-A8E4-6DC27F0AB874}" srcOrd="0" destOrd="1" presId="urn:microsoft.com/office/officeart/2005/8/layout/vList5"/>
    <dgm:cxn modelId="{13D9F1C2-7EE1-455C-B5D7-7D93393D33E0}" type="presOf" srcId="{E21655AF-92A2-4D10-9D38-7537AFAB1A06}" destId="{D008E036-8298-4534-A8E4-6DC27F0AB874}" srcOrd="0" destOrd="0" presId="urn:microsoft.com/office/officeart/2005/8/layout/vList5"/>
    <dgm:cxn modelId="{6B5526D0-3306-410D-9576-2E7FBA3F6F25}" type="presOf" srcId="{122E8D31-8010-4809-BA12-9A148C2B75A2}" destId="{E21D8FC8-A36C-4995-87EA-C8C651A9D968}" srcOrd="0" destOrd="0" presId="urn:microsoft.com/office/officeart/2005/8/layout/vList5"/>
    <dgm:cxn modelId="{9F6A15D1-185A-4462-92DF-406F9D5ECFC5}" type="presOf" srcId="{1C7DF865-8AA6-4D1C-9B26-F76DAF797D87}" destId="{E42B78CE-EE8A-47C6-8B2C-6B8F2F3ECCE1}" srcOrd="0" destOrd="0" presId="urn:microsoft.com/office/officeart/2005/8/layout/vList5"/>
    <dgm:cxn modelId="{EDDD9CF4-B6C6-4B2B-BFAB-7C9071D5DB7F}" srcId="{AA223F44-769D-45AD-8902-AB47D09D5A68}" destId="{88E5EBA6-5AFD-4710-B527-6D73D51D58BF}" srcOrd="1" destOrd="0" parTransId="{8BD3CCB1-1B35-4E32-AB14-BB9EC00A8C55}" sibTransId="{CB4168B6-6015-4561-822B-74978C3639B4}"/>
    <dgm:cxn modelId="{D8B9B7FD-6882-426F-8520-C45BEBED6096}" type="presOf" srcId="{01F3D4B3-8281-4A32-99CE-E4B566E90C97}" destId="{CC982F08-1480-415B-84DB-053CAA2BCFF7}" srcOrd="0" destOrd="0" presId="urn:microsoft.com/office/officeart/2005/8/layout/vList5"/>
    <dgm:cxn modelId="{A2B0FA42-60D9-4B5D-8329-692D8BCF93D8}" type="presParOf" srcId="{CC982F08-1480-415B-84DB-053CAA2BCFF7}" destId="{B8AE3F08-7D2E-416F-89D7-B186A7577D27}" srcOrd="0" destOrd="0" presId="urn:microsoft.com/office/officeart/2005/8/layout/vList5"/>
    <dgm:cxn modelId="{9C47B815-B691-41DD-BA99-A6BB9F242EDC}" type="presParOf" srcId="{B8AE3F08-7D2E-416F-89D7-B186A7577D27}" destId="{51CFA26B-24E3-4337-BCDD-38EC15C3AD96}" srcOrd="0" destOrd="0" presId="urn:microsoft.com/office/officeart/2005/8/layout/vList5"/>
    <dgm:cxn modelId="{C16C652D-95E4-4A61-852C-5BCB5D4FCD4D}" type="presParOf" srcId="{B8AE3F08-7D2E-416F-89D7-B186A7577D27}" destId="{E42B78CE-EE8A-47C6-8B2C-6B8F2F3ECCE1}" srcOrd="1" destOrd="0" presId="urn:microsoft.com/office/officeart/2005/8/layout/vList5"/>
    <dgm:cxn modelId="{96ECE121-99C4-412F-A9E0-5F2C027B43E1}" type="presParOf" srcId="{CC982F08-1480-415B-84DB-053CAA2BCFF7}" destId="{52894D8C-C1BB-425A-BAE4-0ECAFE47C785}" srcOrd="1" destOrd="0" presId="urn:microsoft.com/office/officeart/2005/8/layout/vList5"/>
    <dgm:cxn modelId="{F075FEB3-1B0F-4B45-B454-132C0352D847}" type="presParOf" srcId="{CC982F08-1480-415B-84DB-053CAA2BCFF7}" destId="{304ACC34-09C0-4779-93D1-6FAD2111AFDE}" srcOrd="2" destOrd="0" presId="urn:microsoft.com/office/officeart/2005/8/layout/vList5"/>
    <dgm:cxn modelId="{D79D49D9-F655-4735-AEA3-4BD427D1A43D}" type="presParOf" srcId="{304ACC34-09C0-4779-93D1-6FAD2111AFDE}" destId="{32488394-B6F4-4D2A-870D-56C92D186953}" srcOrd="0" destOrd="0" presId="urn:microsoft.com/office/officeart/2005/8/layout/vList5"/>
    <dgm:cxn modelId="{557E8CF1-CD76-4F02-A8FD-611E8CF2CB84}" type="presParOf" srcId="{304ACC34-09C0-4779-93D1-6FAD2111AFDE}" destId="{E21D8FC8-A36C-4995-87EA-C8C651A9D968}" srcOrd="1" destOrd="0" presId="urn:microsoft.com/office/officeart/2005/8/layout/vList5"/>
    <dgm:cxn modelId="{50472AD9-0F18-464A-A16C-99A85FB3294F}" type="presParOf" srcId="{CC982F08-1480-415B-84DB-053CAA2BCFF7}" destId="{D5742EAF-C50C-4CBB-A317-2438DA75E24A}" srcOrd="3" destOrd="0" presId="urn:microsoft.com/office/officeart/2005/8/layout/vList5"/>
    <dgm:cxn modelId="{E30DCC70-47B6-4A5F-B620-33D84C43E3C6}" type="presParOf" srcId="{CC982F08-1480-415B-84DB-053CAA2BCFF7}" destId="{0468C420-9D50-4993-8722-168A503FCFBB}" srcOrd="4" destOrd="0" presId="urn:microsoft.com/office/officeart/2005/8/layout/vList5"/>
    <dgm:cxn modelId="{2B5FAC71-F09E-4CA1-8C74-5DFCEAF00C09}" type="presParOf" srcId="{0468C420-9D50-4993-8722-168A503FCFBB}" destId="{5697DF42-1F5C-4D3D-B733-1F933E8C5ED2}" srcOrd="0" destOrd="0" presId="urn:microsoft.com/office/officeart/2005/8/layout/vList5"/>
    <dgm:cxn modelId="{694BF333-9DA9-4248-8619-660D5D0EA5D7}" type="presParOf" srcId="{0468C420-9D50-4993-8722-168A503FCFBB}" destId="{D008E036-8298-4534-A8E4-6DC27F0AB87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B78CE-EE8A-47C6-8B2C-6B8F2F3ECCE1}">
      <dsp:nvSpPr>
        <dsp:cNvPr id="0" name=""/>
        <dsp:cNvSpPr/>
      </dsp:nvSpPr>
      <dsp:spPr>
        <a:xfrm rot="5400000">
          <a:off x="6533774" y="-2795302"/>
          <a:ext cx="1012493" cy="664638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Difficulty reading</a:t>
          </a:r>
          <a:endParaRPr lang="en-CA" sz="2600" kern="1200"/>
        </a:p>
        <a:p>
          <a:pPr marL="228600" lvl="1" indent="-228600" algn="l" defTabSz="1155700">
            <a:lnSpc>
              <a:spcPct val="90000"/>
            </a:lnSpc>
            <a:spcBef>
              <a:spcPct val="0"/>
            </a:spcBef>
            <a:spcAft>
              <a:spcPct val="15000"/>
            </a:spcAft>
            <a:buChar char="•"/>
          </a:pPr>
          <a:r>
            <a:rPr lang="en-US" sz="2600" kern="1200"/>
            <a:t>Affects fluency, comprehension, etc.</a:t>
          </a:r>
          <a:endParaRPr lang="en-CA" sz="2600" kern="1200"/>
        </a:p>
      </dsp:txBody>
      <dsp:txXfrm rot="-5400000">
        <a:off x="3716830" y="71068"/>
        <a:ext cx="6596955" cy="913641"/>
      </dsp:txXfrm>
    </dsp:sp>
    <dsp:sp modelId="{51CFA26B-24E3-4337-BCDD-38EC15C3AD96}">
      <dsp:nvSpPr>
        <dsp:cNvPr id="0" name=""/>
        <dsp:cNvSpPr/>
      </dsp:nvSpPr>
      <dsp:spPr>
        <a:xfrm>
          <a:off x="0" y="1917"/>
          <a:ext cx="3738589" cy="126561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Struggling</a:t>
          </a:r>
          <a:endParaRPr lang="en-CA" sz="3600" kern="1200"/>
        </a:p>
      </dsp:txBody>
      <dsp:txXfrm>
        <a:off x="61782" y="63699"/>
        <a:ext cx="3615025" cy="1142053"/>
      </dsp:txXfrm>
    </dsp:sp>
    <dsp:sp modelId="{E21D8FC8-A36C-4995-87EA-C8C651A9D968}">
      <dsp:nvSpPr>
        <dsp:cNvPr id="0" name=""/>
        <dsp:cNvSpPr/>
      </dsp:nvSpPr>
      <dsp:spPr>
        <a:xfrm rot="5400000">
          <a:off x="6555533" y="-1359566"/>
          <a:ext cx="1012493" cy="664638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Reading avoidance</a:t>
          </a:r>
          <a:endParaRPr lang="en-CA" sz="2600" kern="1200"/>
        </a:p>
        <a:p>
          <a:pPr marL="228600" lvl="1" indent="-228600" algn="l" defTabSz="1155700">
            <a:lnSpc>
              <a:spcPct val="90000"/>
            </a:lnSpc>
            <a:spcBef>
              <a:spcPct val="0"/>
            </a:spcBef>
            <a:spcAft>
              <a:spcPct val="15000"/>
            </a:spcAft>
            <a:buChar char="•"/>
          </a:pPr>
          <a:r>
            <a:rPr lang="en-US" sz="2600" kern="1200"/>
            <a:t>Doesn’t like to read</a:t>
          </a:r>
          <a:endParaRPr lang="en-CA" sz="2600" kern="1200"/>
        </a:p>
      </dsp:txBody>
      <dsp:txXfrm rot="-5400000">
        <a:off x="3738589" y="1506804"/>
        <a:ext cx="6596955" cy="913641"/>
      </dsp:txXfrm>
    </dsp:sp>
    <dsp:sp modelId="{32488394-B6F4-4D2A-870D-56C92D186953}">
      <dsp:nvSpPr>
        <dsp:cNvPr id="0" name=""/>
        <dsp:cNvSpPr/>
      </dsp:nvSpPr>
      <dsp:spPr>
        <a:xfrm>
          <a:off x="0" y="1330815"/>
          <a:ext cx="3738589" cy="126561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Reluctant</a:t>
          </a:r>
          <a:endParaRPr lang="en-CA" sz="3600" kern="1200"/>
        </a:p>
      </dsp:txBody>
      <dsp:txXfrm>
        <a:off x="61782" y="1392597"/>
        <a:ext cx="3615025" cy="1142053"/>
      </dsp:txXfrm>
    </dsp:sp>
    <dsp:sp modelId="{D008E036-8298-4534-A8E4-6DC27F0AB874}">
      <dsp:nvSpPr>
        <dsp:cNvPr id="0" name=""/>
        <dsp:cNvSpPr/>
      </dsp:nvSpPr>
      <dsp:spPr>
        <a:xfrm rot="5400000">
          <a:off x="6555533" y="-30667"/>
          <a:ext cx="1012493" cy="664638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Learning, visual or physical </a:t>
          </a:r>
          <a:endParaRPr lang="en-CA" sz="2600" kern="1200"/>
        </a:p>
        <a:p>
          <a:pPr marL="228600" lvl="1" indent="-228600" algn="l" defTabSz="1155700">
            <a:lnSpc>
              <a:spcPct val="90000"/>
            </a:lnSpc>
            <a:spcBef>
              <a:spcPct val="0"/>
            </a:spcBef>
            <a:spcAft>
              <a:spcPct val="15000"/>
            </a:spcAft>
            <a:buChar char="•"/>
          </a:pPr>
          <a:r>
            <a:rPr lang="en-US" sz="2600" kern="1200" dirty="0"/>
            <a:t>Requires alternate formats</a:t>
          </a:r>
          <a:endParaRPr lang="en-CA" sz="2600" kern="1200" dirty="0"/>
        </a:p>
      </dsp:txBody>
      <dsp:txXfrm rot="-5400000">
        <a:off x="3738589" y="2835703"/>
        <a:ext cx="6596955" cy="913641"/>
      </dsp:txXfrm>
    </dsp:sp>
    <dsp:sp modelId="{5697DF42-1F5C-4D3D-B733-1F933E8C5ED2}">
      <dsp:nvSpPr>
        <dsp:cNvPr id="0" name=""/>
        <dsp:cNvSpPr/>
      </dsp:nvSpPr>
      <dsp:spPr>
        <a:xfrm>
          <a:off x="0" y="2659714"/>
          <a:ext cx="3738589" cy="126561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Print disabilities</a:t>
          </a:r>
          <a:endParaRPr lang="en-CA" sz="3600" kern="1200"/>
        </a:p>
      </dsp:txBody>
      <dsp:txXfrm>
        <a:off x="61782" y="2721496"/>
        <a:ext cx="3615025" cy="114205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8FF067-FB7B-4B78-93AB-A187F192DF62}" type="datetimeFigureOut">
              <a:rPr lang="en-CA" smtClean="0"/>
              <a:t>2024-11-12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D79CE-713A-4569-A52C-CA3FEA2234B8}" type="slidenum">
              <a:rPr lang="en-CA" smtClean="0"/>
              <a:t>‹#›</a:t>
            </a:fld>
            <a:endParaRPr lang="en-CA"/>
          </a:p>
        </p:txBody>
      </p:sp>
    </p:spTree>
    <p:extLst>
      <p:ext uri="{BB962C8B-B14F-4D97-AF65-F5344CB8AC3E}">
        <p14:creationId xmlns:p14="http://schemas.microsoft.com/office/powerpoint/2010/main" val="1016323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elalibrary.sharepoint.com/:v:/s/AllCELAstaff/Ef_w6Y8Trt1Hq2OEjlSwtOEBITAXXTjyISdSJO2c9YGV2A?e=O8EV0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elalibrary.ca/blog/survey-accessible-print-material-released-statistics-Canad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37CD79CE-713A-4569-A52C-CA3FEA2234B8}" type="slidenum">
              <a:rPr lang="en-CA" smtClean="0"/>
              <a:t>1</a:t>
            </a:fld>
            <a:endParaRPr lang="en-CA"/>
          </a:p>
        </p:txBody>
      </p:sp>
    </p:spTree>
    <p:extLst>
      <p:ext uri="{BB962C8B-B14F-4D97-AF65-F5344CB8AC3E}">
        <p14:creationId xmlns:p14="http://schemas.microsoft.com/office/powerpoint/2010/main" val="1003076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talk about specific accessible formats. These formats are all included in the resource guide that we've mentioned a few times, and I'll be discussing them in the order that are listed in that guide.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37CD79CE-713A-4569-A52C-CA3FEA2234B8}" type="slidenum">
              <a:rPr lang="en-CA" smtClean="0"/>
              <a:t>10</a:t>
            </a:fld>
            <a:endParaRPr lang="en-CA"/>
          </a:p>
        </p:txBody>
      </p:sp>
    </p:spTree>
    <p:extLst>
      <p:ext uri="{BB962C8B-B14F-4D97-AF65-F5344CB8AC3E}">
        <p14:creationId xmlns:p14="http://schemas.microsoft.com/office/powerpoint/2010/main" val="3218719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CA" dirty="0" err="1">
                <a:hlinkClick r:id="rId3"/>
              </a:rPr>
              <a:t>EasyReader</a:t>
            </a:r>
            <a:r>
              <a:rPr lang="en-CA" dirty="0">
                <a:hlinkClick r:id="rId3"/>
              </a:rPr>
              <a:t> demo.mp4</a:t>
            </a:r>
            <a:endParaRPr lang="en-CA" dirty="0"/>
          </a:p>
          <a:p>
            <a:endParaRPr lang="en-CA" dirty="0"/>
          </a:p>
          <a:p>
            <a:pPr algn="l" rtl="0" fontAlgn="base"/>
            <a:r>
              <a:rPr lang="en-CA" sz="1800" b="0" i="0" dirty="0">
                <a:solidFill>
                  <a:srgbClr val="000000"/>
                </a:solidFill>
                <a:effectLst/>
                <a:latin typeface="Verdana" panose="020B0604030504040204" pitchFamily="34" charset="0"/>
              </a:rPr>
              <a:t>First up are e-books. This is the format that people are probably most familiar with but might also be unaware of everything you can do with an </a:t>
            </a:r>
            <a:r>
              <a:rPr lang="en-CA" sz="1800" b="0" i="0" dirty="0" err="1">
                <a:solidFill>
                  <a:srgbClr val="000000"/>
                </a:solidFill>
                <a:effectLst/>
                <a:latin typeface="Verdana" panose="020B0604030504040204" pitchFamily="34" charset="0"/>
              </a:rPr>
              <a:t>ebook</a:t>
            </a:r>
            <a:r>
              <a:rPr lang="en-CA" sz="1800" b="0" i="0" dirty="0">
                <a:solidFill>
                  <a:srgbClr val="000000"/>
                </a:solidFill>
                <a:effectLst/>
                <a:latin typeface="Verdana" panose="020B0604030504040204" pitchFamily="34" charset="0"/>
              </a:rPr>
              <a:t>. And why it can be more accessible than a print book.  </a:t>
            </a:r>
            <a:endParaRPr lang="en-CA" b="0" i="0" dirty="0">
              <a:solidFill>
                <a:srgbClr val="000000"/>
              </a:solidFill>
              <a:effectLst/>
              <a:latin typeface="Segoe UI" panose="020B0502040204020203" pitchFamily="34" charset="0"/>
            </a:endParaRPr>
          </a:p>
          <a:p>
            <a:pPr algn="l" rtl="0" fontAlgn="base"/>
            <a:r>
              <a:rPr lang="en-CA" sz="1800" b="0" i="0" dirty="0">
                <a:solidFill>
                  <a:srgbClr val="000000"/>
                </a:solidFill>
                <a:effectLst/>
                <a:latin typeface="Verdana" panose="020B0604030504040204" pitchFamily="34" charset="0"/>
              </a:rPr>
              <a:t>So first off, “</a:t>
            </a:r>
            <a:r>
              <a:rPr lang="en-CA" sz="1800" b="0" i="0" dirty="0" err="1">
                <a:solidFill>
                  <a:srgbClr val="000000"/>
                </a:solidFill>
                <a:effectLst/>
                <a:latin typeface="Verdana" panose="020B0604030504040204" pitchFamily="34" charset="0"/>
              </a:rPr>
              <a:t>ebook</a:t>
            </a:r>
            <a:r>
              <a:rPr lang="en-CA" sz="1800" b="0" i="0" dirty="0">
                <a:solidFill>
                  <a:srgbClr val="000000"/>
                </a:solidFill>
                <a:effectLst/>
                <a:latin typeface="Verdana" panose="020B0604030504040204" pitchFamily="34" charset="0"/>
              </a:rPr>
              <a:t>” refers to any book represented by text and/or pictures in a digital format. You can read them on e-readers, computers, tablets, and smart phones. And the great thing about </a:t>
            </a:r>
            <a:r>
              <a:rPr lang="en-CA" sz="1800" b="0" i="0" dirty="0" err="1">
                <a:solidFill>
                  <a:srgbClr val="000000"/>
                </a:solidFill>
                <a:effectLst/>
                <a:latin typeface="Verdana" panose="020B0604030504040204" pitchFamily="34" charset="0"/>
              </a:rPr>
              <a:t>ebooks</a:t>
            </a:r>
            <a:r>
              <a:rPr lang="en-CA" sz="1800" b="0" i="0" dirty="0">
                <a:solidFill>
                  <a:srgbClr val="000000"/>
                </a:solidFill>
                <a:effectLst/>
                <a:latin typeface="Verdana" panose="020B0604030504040204" pitchFamily="34" charset="0"/>
              </a:rPr>
              <a:t> is that they are really customizable! This makes them accessible to readers with a wide range of disabilities. </a:t>
            </a:r>
            <a:endParaRPr lang="en-CA" b="0" i="0" dirty="0">
              <a:solidFill>
                <a:srgbClr val="000000"/>
              </a:solidFill>
              <a:effectLst/>
              <a:latin typeface="Segoe UI" panose="020B0502040204020203" pitchFamily="34" charset="0"/>
            </a:endParaRPr>
          </a:p>
          <a:p>
            <a:pPr algn="l" rtl="0" fontAlgn="base"/>
            <a:r>
              <a:rPr lang="en-CA" sz="1800" b="0" i="0" dirty="0">
                <a:solidFill>
                  <a:srgbClr val="000000"/>
                </a:solidFill>
                <a:effectLst/>
                <a:latin typeface="Verdana" panose="020B0604030504040204" pitchFamily="34" charset="0"/>
              </a:rPr>
              <a:t>Most reading apps, like </a:t>
            </a:r>
            <a:r>
              <a:rPr lang="en-CA" sz="1800" b="0" i="0" dirty="0" err="1">
                <a:solidFill>
                  <a:srgbClr val="000000"/>
                </a:solidFill>
                <a:effectLst/>
                <a:latin typeface="Verdana" panose="020B0604030504040204" pitchFamily="34" charset="0"/>
              </a:rPr>
              <a:t>OverDive’s</a:t>
            </a:r>
            <a:r>
              <a:rPr lang="en-CA" sz="1800" b="0" i="0" dirty="0">
                <a:solidFill>
                  <a:srgbClr val="000000"/>
                </a:solidFill>
                <a:effectLst/>
                <a:latin typeface="Verdana" panose="020B0604030504040204" pitchFamily="34" charset="0"/>
              </a:rPr>
              <a:t> Libby or the Dolphin Easy reader app, which I’ll demonstrate in a moment, allow you to modify the text settings. You can change the type of font, the size of the text, the margins, the line spacing and sometimes even the spacing between letters. You can also adjust the colour of the text and the background. All of this can be helpful for readers with low vision who may need large print or a specific type of colour contrast. It’s also really helpful for neurodivergent and dyslexic readers. Changing the sizing can mean fewer words and more white space on the page, which is less visually overwhelming and is helpful for readers whose eyes tend to jump around the page a lot.  </a:t>
            </a:r>
            <a:endParaRPr lang="en-CA" b="0" i="0" dirty="0">
              <a:solidFill>
                <a:srgbClr val="000000"/>
              </a:solidFill>
              <a:effectLst/>
              <a:latin typeface="Segoe UI" panose="020B0502040204020203" pitchFamily="34" charset="0"/>
            </a:endParaRPr>
          </a:p>
          <a:p>
            <a:pPr algn="l" rtl="0" fontAlgn="base"/>
            <a:r>
              <a:rPr lang="en-CA" sz="1800" b="0" i="0" dirty="0">
                <a:solidFill>
                  <a:srgbClr val="000000"/>
                </a:solidFill>
                <a:effectLst/>
                <a:latin typeface="Verdana" panose="020B0604030504040204" pitchFamily="34" charset="0"/>
              </a:rPr>
              <a:t>Many struggling readers also benefit from hearing an audio version while they are reading the print text. This can help readers more effectively process the text and improve pronunciation. Some </a:t>
            </a:r>
            <a:r>
              <a:rPr lang="en-CA" sz="1800" b="0" i="0" dirty="0" err="1">
                <a:solidFill>
                  <a:srgbClr val="000000"/>
                </a:solidFill>
                <a:effectLst/>
                <a:latin typeface="Verdana" panose="020B0604030504040204" pitchFamily="34" charset="0"/>
              </a:rPr>
              <a:t>ebook</a:t>
            </a:r>
            <a:r>
              <a:rPr lang="en-CA" sz="1800" b="0" i="0" dirty="0">
                <a:solidFill>
                  <a:srgbClr val="000000"/>
                </a:solidFill>
                <a:effectLst/>
                <a:latin typeface="Verdana" panose="020B0604030504040204" pitchFamily="34" charset="0"/>
              </a:rPr>
              <a:t> formats, such as DAISY text books offer a read along version which highlights the text as it reads it aloud. I’m going to show a quick video of this now using the Dolphin Easy Reader app, which is a great, free resource for struggling readers. </a:t>
            </a:r>
            <a:endParaRPr lang="en-CA" b="0" i="0" dirty="0">
              <a:solidFill>
                <a:srgbClr val="000000"/>
              </a:solidFill>
              <a:effectLst/>
              <a:latin typeface="Segoe UI" panose="020B0502040204020203" pitchFamily="34" charset="0"/>
            </a:endParaRPr>
          </a:p>
          <a:p>
            <a:pPr algn="l" rtl="0" fontAlgn="base"/>
            <a:endParaRPr lang="en-CA" sz="1800" b="0" i="0" dirty="0">
              <a:solidFill>
                <a:srgbClr val="000000"/>
              </a:solidFill>
              <a:effectLst/>
              <a:latin typeface="Verdana" panose="020B0604030504040204" pitchFamily="34" charset="0"/>
            </a:endParaRPr>
          </a:p>
          <a:p>
            <a:pPr algn="l" rtl="0" fontAlgn="base"/>
            <a:r>
              <a:rPr lang="en-CA" sz="1800" b="0" i="0" dirty="0">
                <a:solidFill>
                  <a:srgbClr val="000000"/>
                </a:solidFill>
                <a:effectLst/>
                <a:latin typeface="Verdana" panose="020B0604030504040204" pitchFamily="34" charset="0"/>
              </a:rPr>
              <a:t>Lastly, before I move on, I want to add that both Libby and Easy Reader are compatible with screen reader technology used by folks who are blind or have certain reading disabilities. And they’re also compatible with both voice controls and adaptive switch controls, allowing people with certain mobility disabilities to navigate the apps and read independently. </a:t>
            </a:r>
            <a:endParaRPr lang="en-CA" b="0" i="0" dirty="0">
              <a:solidFill>
                <a:srgbClr val="000000"/>
              </a:solidFill>
              <a:effectLst/>
              <a:latin typeface="Segoe UI" panose="020B0502040204020203" pitchFamily="34" charset="0"/>
            </a:endParaRPr>
          </a:p>
          <a:p>
            <a:pPr algn="l" rtl="0" fontAlgn="base"/>
            <a:r>
              <a:rPr lang="en-CA" sz="1800" b="0" i="0" dirty="0">
                <a:solidFill>
                  <a:srgbClr val="000000"/>
                </a:solidFill>
                <a:effectLst/>
                <a:latin typeface="Verdana" panose="020B0604030504040204" pitchFamily="34" charset="0"/>
              </a:rPr>
              <a:t>DAISY text </a:t>
            </a:r>
            <a:r>
              <a:rPr lang="en-CA" sz="1800" b="0" i="0" dirty="0" err="1">
                <a:solidFill>
                  <a:srgbClr val="000000"/>
                </a:solidFill>
                <a:effectLst/>
                <a:latin typeface="Verdana" panose="020B0604030504040204" pitchFamily="34" charset="0"/>
              </a:rPr>
              <a:t>ebooks</a:t>
            </a:r>
            <a:r>
              <a:rPr lang="en-CA" sz="1800" b="0" i="0" dirty="0">
                <a:solidFill>
                  <a:srgbClr val="000000"/>
                </a:solidFill>
                <a:effectLst/>
                <a:latin typeface="Verdana" panose="020B0604030504040204" pitchFamily="34" charset="0"/>
              </a:rPr>
              <a:t> can be downloaded from CELA’s website. The more commonly known EPUB files and Word documents are also often available. </a:t>
            </a:r>
            <a:endParaRPr lang="en-CA" b="0" i="0" dirty="0">
              <a:solidFill>
                <a:srgbClr val="000000"/>
              </a:solidFill>
              <a:effectLst/>
              <a:latin typeface="Segoe UI" panose="020B0502040204020203" pitchFamily="34" charset="0"/>
            </a:endParaRPr>
          </a:p>
          <a:p>
            <a:endParaRPr lang="en-CA" dirty="0"/>
          </a:p>
        </p:txBody>
      </p:sp>
      <p:sp>
        <p:nvSpPr>
          <p:cNvPr id="4" name="Slide Number Placeholder 3"/>
          <p:cNvSpPr>
            <a:spLocks noGrp="1"/>
          </p:cNvSpPr>
          <p:nvPr>
            <p:ph type="sldNum" sz="quarter" idx="5"/>
          </p:nvPr>
        </p:nvSpPr>
        <p:spPr/>
        <p:txBody>
          <a:bodyPr/>
          <a:lstStyle/>
          <a:p>
            <a:fld id="{37CD79CE-713A-4569-A52C-CA3FEA2234B8}" type="slidenum">
              <a:rPr lang="en-CA" smtClean="0"/>
              <a:t>11</a:t>
            </a:fld>
            <a:endParaRPr lang="en-CA"/>
          </a:p>
        </p:txBody>
      </p:sp>
    </p:spTree>
    <p:extLst>
      <p:ext uri="{BB962C8B-B14F-4D97-AF65-F5344CB8AC3E}">
        <p14:creationId xmlns:p14="http://schemas.microsoft.com/office/powerpoint/2010/main" val="2800144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fontAlgn="base"/>
            <a:r>
              <a:rPr lang="en-CA" sz="1800" b="0" i="0" dirty="0">
                <a:solidFill>
                  <a:srgbClr val="000000"/>
                </a:solidFill>
                <a:effectLst/>
                <a:latin typeface="Verdana"/>
                <a:ea typeface="Verdana"/>
              </a:rPr>
              <a:t>Next up is braille. This format is a series of raised dots that allow the reader to read by touch rather than sight. Braille is mostly used by readers who are blind, deafblind, or have low vision. Each letter or number is made of a combination of up to six dots, called a braille cell. </a:t>
            </a:r>
            <a:r>
              <a:rPr lang="en-CA" sz="1800" dirty="0">
                <a:solidFill>
                  <a:srgbClr val="000000"/>
                </a:solidFill>
                <a:latin typeface="Verdana"/>
                <a:ea typeface="Verdana"/>
              </a:rPr>
              <a:t>The image on the top right of the screen is the English braille alphabet.</a:t>
            </a:r>
            <a:endParaRPr lang="en-CA" b="0" i="0" dirty="0">
              <a:solidFill>
                <a:srgbClr val="000000"/>
              </a:solidFill>
              <a:effectLst/>
              <a:latin typeface="Segoe UI" panose="020B0502040204020203" pitchFamily="34" charset="0"/>
            </a:endParaRPr>
          </a:p>
          <a:p>
            <a:pPr algn="l" rtl="0" fontAlgn="base"/>
            <a:r>
              <a:rPr lang="en-CA" sz="1800" b="0" i="0" dirty="0">
                <a:solidFill>
                  <a:srgbClr val="000000"/>
                </a:solidFill>
                <a:effectLst/>
                <a:latin typeface="Verdana" panose="020B0604030504040204" pitchFamily="34" charset="0"/>
              </a:rPr>
              <a:t>There is the misconception that braille use is being completely replaced by forms of audio technology, such as screen readers and speech-to-text. While these are important tools, braille is too. Learning braille is important for developing literacy skills, such as letter recognition, composition, phonics and grammar, and numeracy. It fosters independence and allows the reader to read at their own pace. </a:t>
            </a:r>
            <a:endParaRPr lang="en-CA" b="0" i="0" dirty="0">
              <a:solidFill>
                <a:srgbClr val="000000"/>
              </a:solidFill>
              <a:effectLst/>
              <a:latin typeface="Segoe UI" panose="020B0502040204020203" pitchFamily="34" charset="0"/>
            </a:endParaRPr>
          </a:p>
          <a:p>
            <a:pPr fontAlgn="base"/>
            <a:r>
              <a:rPr lang="en-CA" sz="1800" b="0" i="0" dirty="0">
                <a:solidFill>
                  <a:srgbClr val="000000"/>
                </a:solidFill>
                <a:effectLst/>
                <a:latin typeface="Verdana"/>
                <a:ea typeface="Verdana"/>
              </a:rPr>
              <a:t>Braille is available in two formats: the print version that most people are familiar with, which is embossed dots on physical paper. Electronic braille is a digital format that allows readers to read text from a screen using something called a braille display. </a:t>
            </a:r>
            <a:r>
              <a:rPr lang="en-CA" sz="1800" dirty="0">
                <a:solidFill>
                  <a:srgbClr val="000000"/>
                </a:solidFill>
                <a:latin typeface="Verdana"/>
                <a:ea typeface="Verdana"/>
              </a:rPr>
              <a:t>There is an example image of a braille display on the slide. This</a:t>
            </a:r>
            <a:r>
              <a:rPr lang="en-CA" sz="1800" b="0" i="0" dirty="0">
                <a:solidFill>
                  <a:srgbClr val="000000"/>
                </a:solidFill>
                <a:effectLst/>
                <a:latin typeface="Verdana"/>
                <a:ea typeface="Verdana"/>
              </a:rPr>
              <a:t> device has moveable little pins that raise up and down to form braille, displaying one line of text at a time and then changing as the reader navigates throughout the screen. Here’s quick video to give you an idea of how a braille display works. </a:t>
            </a:r>
            <a:endParaRPr lang="en-CA" b="0" i="0" dirty="0">
              <a:solidFill>
                <a:srgbClr val="000000"/>
              </a:solidFill>
              <a:effectLst/>
              <a:latin typeface="Verdana"/>
              <a:ea typeface="Verdana"/>
            </a:endParaRPr>
          </a:p>
          <a:p>
            <a:pPr algn="l" rtl="0" fontAlgn="base"/>
            <a:r>
              <a:rPr lang="en-CA" sz="1800" b="0" i="0" dirty="0">
                <a:solidFill>
                  <a:srgbClr val="000000"/>
                </a:solidFill>
                <a:effectLst/>
                <a:latin typeface="Verdana" panose="020B0604030504040204" pitchFamily="34" charset="0"/>
              </a:rPr>
              <a:t>PLAY VIDEO: https://www.youtube.com/watch?v=IIQNhFpbbEI</a:t>
            </a:r>
            <a:endParaRPr lang="en-CA" b="0" i="0" dirty="0">
              <a:solidFill>
                <a:srgbClr val="000000"/>
              </a:solidFill>
              <a:effectLst/>
              <a:latin typeface="Segoe UI" panose="020B0502040204020203" pitchFamily="34" charset="0"/>
            </a:endParaRPr>
          </a:p>
          <a:p>
            <a:pPr algn="l" rtl="0" fontAlgn="base"/>
            <a:r>
              <a:rPr lang="en-CA" sz="1800" b="0" i="0" dirty="0">
                <a:solidFill>
                  <a:srgbClr val="000000"/>
                </a:solidFill>
                <a:effectLst/>
                <a:latin typeface="Verdana" panose="020B0604030504040204" pitchFamily="34" charset="0"/>
              </a:rPr>
              <a:t>Lastly, I want to mention </a:t>
            </a:r>
            <a:r>
              <a:rPr lang="en-CA" sz="1800" b="0" i="0" dirty="0" err="1">
                <a:solidFill>
                  <a:srgbClr val="000000"/>
                </a:solidFill>
                <a:effectLst/>
                <a:latin typeface="Verdana" panose="020B0604030504040204" pitchFamily="34" charset="0"/>
              </a:rPr>
              <a:t>printbraille</a:t>
            </a:r>
            <a:r>
              <a:rPr lang="en-CA" sz="1800" b="0" i="0" dirty="0">
                <a:solidFill>
                  <a:srgbClr val="000000"/>
                </a:solidFill>
                <a:effectLst/>
                <a:latin typeface="Verdana" panose="020B0604030504040204" pitchFamily="34" charset="0"/>
              </a:rPr>
              <a:t> books. These are picture books that have had see-through braille sheets added between the pages. Because they tend to be simple text, they are great for beginning braille readers. They also allow sighted and blind readers to read together—so two children can read together, a blind parent can read to a sighted child, or a sighted parent can read to a blind child.  </a:t>
            </a:r>
            <a:endParaRPr lang="en-CA" b="0" i="0" dirty="0">
              <a:solidFill>
                <a:srgbClr val="000000"/>
              </a:solidFill>
              <a:effectLst/>
              <a:latin typeface="Segoe UI" panose="020B0502040204020203" pitchFamily="34" charset="0"/>
            </a:endParaRPr>
          </a:p>
          <a:p>
            <a:pPr algn="l" rtl="0" fontAlgn="base"/>
            <a:r>
              <a:rPr lang="en-CA" sz="1800" b="0" i="0" dirty="0">
                <a:solidFill>
                  <a:srgbClr val="000000"/>
                </a:solidFill>
                <a:effectLst/>
                <a:latin typeface="Verdana" panose="020B0604030504040204" pitchFamily="34" charset="0"/>
              </a:rPr>
              <a:t>You can order physical braille and </a:t>
            </a:r>
            <a:r>
              <a:rPr lang="en-CA" sz="1800" b="0" i="0" dirty="0" err="1">
                <a:solidFill>
                  <a:srgbClr val="000000"/>
                </a:solidFill>
                <a:effectLst/>
                <a:latin typeface="Verdana" panose="020B0604030504040204" pitchFamily="34" charset="0"/>
              </a:rPr>
              <a:t>printbraille</a:t>
            </a:r>
            <a:r>
              <a:rPr lang="en-CA" sz="1800" b="0" i="0" dirty="0">
                <a:solidFill>
                  <a:srgbClr val="000000"/>
                </a:solidFill>
                <a:effectLst/>
                <a:latin typeface="Verdana" panose="020B0604030504040204" pitchFamily="34" charset="0"/>
              </a:rPr>
              <a:t> books from CELA or download electronic braille directly from our website. </a:t>
            </a:r>
            <a:endParaRPr lang="en-CA" b="0" i="0" dirty="0">
              <a:solidFill>
                <a:srgbClr val="000000"/>
              </a:solidFill>
              <a:effectLst/>
              <a:latin typeface="Segoe UI" panose="020B0502040204020203" pitchFamily="34" charset="0"/>
            </a:endParaRPr>
          </a:p>
          <a:p>
            <a:endParaRPr lang="en-CA" dirty="0"/>
          </a:p>
        </p:txBody>
      </p:sp>
      <p:sp>
        <p:nvSpPr>
          <p:cNvPr id="4" name="Slide Number Placeholder 3"/>
          <p:cNvSpPr>
            <a:spLocks noGrp="1"/>
          </p:cNvSpPr>
          <p:nvPr>
            <p:ph type="sldNum" sz="quarter" idx="5"/>
          </p:nvPr>
        </p:nvSpPr>
        <p:spPr/>
        <p:txBody>
          <a:bodyPr/>
          <a:lstStyle/>
          <a:p>
            <a:fld id="{37CD79CE-713A-4569-A52C-CA3FEA2234B8}" type="slidenum">
              <a:rPr lang="en-CA" smtClean="0"/>
              <a:t>12</a:t>
            </a:fld>
            <a:endParaRPr lang="en-CA"/>
          </a:p>
        </p:txBody>
      </p:sp>
    </p:spTree>
    <p:extLst>
      <p:ext uri="{BB962C8B-B14F-4D97-AF65-F5344CB8AC3E}">
        <p14:creationId xmlns:p14="http://schemas.microsoft.com/office/powerpoint/2010/main" val="1898800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algn="l" rtl="0" fontAlgn="base"/>
            <a:r>
              <a:rPr lang="en-CA" sz="1800" b="0" i="0" dirty="0">
                <a:solidFill>
                  <a:srgbClr val="000000"/>
                </a:solidFill>
                <a:effectLst/>
                <a:latin typeface="Verdana" panose="020B0604030504040204" pitchFamily="34" charset="0"/>
              </a:rPr>
              <a:t>Let’s talk about audiobooks. Using this format is sometimes called “ear reading.” They use synthetic or human narration to read out the text of a book. Many will also incorporate descriptions of any illustrations. And increasingly, audiobooks, especially adaptations of graphic novels, use multiple voice actors and incorporate sound effects and ambient noise for a truly immersive listening experience. </a:t>
            </a:r>
            <a:endParaRPr lang="en-CA" b="0" i="0" dirty="0">
              <a:solidFill>
                <a:srgbClr val="000000"/>
              </a:solidFill>
              <a:effectLst/>
              <a:latin typeface="Segoe UI" panose="020B0502040204020203" pitchFamily="34" charset="0"/>
            </a:endParaRPr>
          </a:p>
          <a:p>
            <a:pPr fontAlgn="base"/>
            <a:r>
              <a:rPr lang="en-CA" sz="1800" b="0" i="0" dirty="0">
                <a:solidFill>
                  <a:srgbClr val="000000"/>
                </a:solidFill>
                <a:effectLst/>
                <a:latin typeface="Verdana"/>
                <a:ea typeface="Verdana"/>
              </a:rPr>
              <a:t>Like </a:t>
            </a:r>
            <a:r>
              <a:rPr lang="en-CA" sz="1800" b="0" i="0" dirty="0" err="1">
                <a:solidFill>
                  <a:srgbClr val="000000"/>
                </a:solidFill>
                <a:effectLst/>
                <a:latin typeface="Verdana"/>
                <a:ea typeface="Verdana"/>
              </a:rPr>
              <a:t>ebooks</a:t>
            </a:r>
            <a:r>
              <a:rPr lang="en-CA" sz="1800" b="0" i="0" dirty="0">
                <a:solidFill>
                  <a:srgbClr val="000000"/>
                </a:solidFill>
                <a:effectLst/>
                <a:latin typeface="Verdana"/>
                <a:ea typeface="Verdana"/>
              </a:rPr>
              <a:t>, they are customizable, allowing the reader to </a:t>
            </a:r>
            <a:r>
              <a:rPr lang="en-CA" sz="1800" dirty="0">
                <a:solidFill>
                  <a:srgbClr val="000000"/>
                </a:solidFill>
                <a:latin typeface="Verdana"/>
                <a:ea typeface="Verdana"/>
              </a:rPr>
              <a:t>change</a:t>
            </a:r>
            <a:r>
              <a:rPr lang="en-CA" sz="1800" b="0" i="0" dirty="0">
                <a:solidFill>
                  <a:srgbClr val="000000"/>
                </a:solidFill>
                <a:effectLst/>
                <a:latin typeface="Verdana"/>
                <a:ea typeface="Verdana"/>
              </a:rPr>
              <a:t> the narration speed, replay sections, add bookmarks, and navigate throughout the book. Sometimes you can even choose an entirely different voice.</a:t>
            </a:r>
            <a:r>
              <a:rPr lang="en-CA" sz="1800" dirty="0">
                <a:solidFill>
                  <a:srgbClr val="000000"/>
                </a:solidFill>
                <a:latin typeface="Verdana"/>
                <a:ea typeface="Verdana"/>
              </a:rPr>
              <a:t> The image on the right side of the screen is the audio settings in the Dolphin </a:t>
            </a:r>
            <a:r>
              <a:rPr lang="en-CA" sz="1800" dirty="0" err="1">
                <a:solidFill>
                  <a:srgbClr val="000000"/>
                </a:solidFill>
                <a:latin typeface="Verdana"/>
                <a:ea typeface="Verdana"/>
              </a:rPr>
              <a:t>EasyReader</a:t>
            </a:r>
            <a:r>
              <a:rPr lang="en-CA" sz="1800" dirty="0">
                <a:solidFill>
                  <a:srgbClr val="000000"/>
                </a:solidFill>
                <a:latin typeface="Verdana"/>
                <a:ea typeface="Verdana"/>
              </a:rPr>
              <a:t> app, which lists these different customization features.</a:t>
            </a:r>
            <a:r>
              <a:rPr lang="en-CA" sz="1800" b="0" i="0" dirty="0">
                <a:solidFill>
                  <a:srgbClr val="000000"/>
                </a:solidFill>
                <a:effectLst/>
                <a:latin typeface="Verdana"/>
                <a:ea typeface="Verdana"/>
              </a:rPr>
              <a:t>  </a:t>
            </a:r>
            <a:endParaRPr lang="en-CA" b="0" i="0" dirty="0">
              <a:solidFill>
                <a:srgbClr val="000000"/>
              </a:solidFill>
              <a:effectLst/>
              <a:latin typeface="Verdana"/>
              <a:ea typeface="Verdana"/>
            </a:endParaRPr>
          </a:p>
          <a:p>
            <a:pPr algn="l" rtl="0" fontAlgn="base"/>
            <a:r>
              <a:rPr lang="en-CA" sz="1800" b="0" i="0" dirty="0">
                <a:solidFill>
                  <a:srgbClr val="000000"/>
                </a:solidFill>
                <a:effectLst/>
                <a:latin typeface="Verdana" panose="020B0604030504040204" pitchFamily="34" charset="0"/>
              </a:rPr>
              <a:t>Audiobooks are an important accessibility tool for readers who are blind or have low vision, but they are also essential for some readers who are neurodivergent, or have certain learning disabilities, dyslexia, or mobility disabilities that make turning pages or focusing on a book difficult. And they help improve critical listening skills, as well as vocabulary and pronunciation. </a:t>
            </a:r>
            <a:endParaRPr lang="en-CA" b="0" i="0" dirty="0">
              <a:solidFill>
                <a:srgbClr val="000000"/>
              </a:solidFill>
              <a:effectLst/>
              <a:latin typeface="Segoe UI" panose="020B0502040204020203" pitchFamily="34" charset="0"/>
            </a:endParaRPr>
          </a:p>
          <a:p>
            <a:pPr algn="l" rtl="0" fontAlgn="base"/>
            <a:r>
              <a:rPr lang="en-CA" sz="1800" b="0" i="0" dirty="0">
                <a:solidFill>
                  <a:srgbClr val="000000"/>
                </a:solidFill>
                <a:effectLst/>
                <a:latin typeface="Verdana" panose="020B0604030504040204" pitchFamily="34" charset="0"/>
              </a:rPr>
              <a:t>For many students who read at a lower level than their age peers, having access to audiobooks means that they can stay current with their school material and the popular books that their friends are reading. They ear read those books and then use simpler books to develop their print reading skills. This way they can still work on improving literacy skills but don’t have to struggle through their history or science homework. </a:t>
            </a:r>
            <a:endParaRPr lang="en-CA" b="0" i="0" dirty="0">
              <a:solidFill>
                <a:srgbClr val="000000"/>
              </a:solidFill>
              <a:effectLst/>
              <a:latin typeface="Segoe UI" panose="020B0502040204020203" pitchFamily="34" charset="0"/>
            </a:endParaRPr>
          </a:p>
          <a:p>
            <a:pPr fontAlgn="base"/>
            <a:r>
              <a:rPr lang="en-CA" sz="1800" b="0" i="0" dirty="0">
                <a:solidFill>
                  <a:srgbClr val="000000"/>
                </a:solidFill>
                <a:effectLst/>
                <a:latin typeface="Verdana"/>
                <a:ea typeface="Verdana"/>
              </a:rPr>
              <a:t>Both human and synthetic narrated audiobooks are available as downloads and CD from CELA. </a:t>
            </a:r>
            <a:endParaRPr lang="en-CA" b="0" i="0" dirty="0">
              <a:solidFill>
                <a:srgbClr val="000000"/>
              </a:solidFill>
              <a:effectLst/>
              <a:latin typeface="Calibri"/>
              <a:ea typeface="Calibri"/>
              <a:cs typeface="Calibri"/>
            </a:endParaRPr>
          </a:p>
          <a:p>
            <a:endParaRPr lang="en-CA" dirty="0"/>
          </a:p>
        </p:txBody>
      </p:sp>
      <p:sp>
        <p:nvSpPr>
          <p:cNvPr id="4" name="Slide Number Placeholder 3"/>
          <p:cNvSpPr>
            <a:spLocks noGrp="1"/>
          </p:cNvSpPr>
          <p:nvPr>
            <p:ph type="sldNum" sz="quarter" idx="5"/>
          </p:nvPr>
        </p:nvSpPr>
        <p:spPr/>
        <p:txBody>
          <a:bodyPr/>
          <a:lstStyle/>
          <a:p>
            <a:fld id="{37CD79CE-713A-4569-A52C-CA3FEA2234B8}" type="slidenum">
              <a:rPr lang="en-CA" smtClean="0"/>
              <a:t>13</a:t>
            </a:fld>
            <a:endParaRPr lang="en-CA"/>
          </a:p>
        </p:txBody>
      </p:sp>
    </p:spTree>
    <p:extLst>
      <p:ext uri="{BB962C8B-B14F-4D97-AF65-F5344CB8AC3E}">
        <p14:creationId xmlns:p14="http://schemas.microsoft.com/office/powerpoint/2010/main" val="1213052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CA" sz="1800" b="0" i="0" dirty="0">
                <a:solidFill>
                  <a:srgbClr val="000000"/>
                </a:solidFill>
                <a:effectLst/>
                <a:latin typeface="Verdana" panose="020B0604030504040204" pitchFamily="34" charset="0"/>
              </a:rPr>
              <a:t>Speaking of using simpler books to develop print reading skills, next up are decodable books. These are beginning reader books but are often more accessible than mainstream leveled books, especially for readers with dyslexia. </a:t>
            </a:r>
            <a:endParaRPr lang="en-CA" b="0" i="0" dirty="0">
              <a:solidFill>
                <a:srgbClr val="000000"/>
              </a:solidFill>
              <a:effectLst/>
              <a:latin typeface="Segoe UI" panose="020B0502040204020203" pitchFamily="34" charset="0"/>
            </a:endParaRPr>
          </a:p>
          <a:p>
            <a:pPr fontAlgn="base"/>
            <a:r>
              <a:rPr lang="en-CA" sz="1800" b="0" i="0" dirty="0">
                <a:solidFill>
                  <a:srgbClr val="000000"/>
                </a:solidFill>
                <a:effectLst/>
                <a:latin typeface="Verdana"/>
                <a:ea typeface="Verdana"/>
              </a:rPr>
              <a:t>Decodable books are designed using the principles of phonics, which is the way we teach how sounds are associated with individual letters and combinations of letters. Decodable books specifically use words that can be sounded out, rather than encouraging readers to guess at words based on the images or context. Like other leveled books, they do get progressively more difficult but instead of using words that are arbitrarily more complex, they intentionally build on the skills developed in the previous books. This not only helps readers develop their print reading skills but also confidence in their reading ability. They are purposefully simple books, and a new book is typically only introduced after the reader can comfortably read the previous book independently.</a:t>
            </a:r>
            <a:r>
              <a:rPr lang="en-CA" sz="1800" dirty="0">
                <a:solidFill>
                  <a:srgbClr val="000000"/>
                </a:solidFill>
                <a:latin typeface="Verdana"/>
                <a:ea typeface="Verdana"/>
              </a:rPr>
              <a:t> The image on the right of the screen shows examples of two decodable books from the publisher Pearson. The top image is from the first set of books in the series, with only two words per sentence and lots of </a:t>
            </a:r>
            <a:r>
              <a:rPr lang="en-CA" sz="1800" dirty="0" err="1">
                <a:solidFill>
                  <a:srgbClr val="000000"/>
                </a:solidFill>
                <a:latin typeface="Verdana"/>
                <a:ea typeface="Verdana"/>
              </a:rPr>
              <a:t>repitition</a:t>
            </a:r>
            <a:r>
              <a:rPr lang="en-CA" sz="1800" dirty="0">
                <a:solidFill>
                  <a:srgbClr val="000000"/>
                </a:solidFill>
                <a:latin typeface="Verdana"/>
                <a:ea typeface="Verdana"/>
              </a:rPr>
              <a:t>. The bottom image is from the 15th set of books in </a:t>
            </a:r>
            <a:r>
              <a:rPr lang="en-CA" sz="1800" dirty="0" err="1">
                <a:solidFill>
                  <a:srgbClr val="000000"/>
                </a:solidFill>
                <a:latin typeface="Verdana"/>
                <a:ea typeface="Verdana"/>
              </a:rPr>
              <a:t>ther</a:t>
            </a:r>
            <a:r>
              <a:rPr lang="en-CA" sz="1800" dirty="0">
                <a:solidFill>
                  <a:srgbClr val="000000"/>
                </a:solidFill>
                <a:latin typeface="Verdana"/>
                <a:ea typeface="Verdana"/>
              </a:rPr>
              <a:t> series, with longer sentences and more complex words.</a:t>
            </a:r>
            <a:endParaRPr lang="en-US" dirty="0">
              <a:solidFill>
                <a:srgbClr val="000000"/>
              </a:solidFill>
              <a:latin typeface="Calibri"/>
              <a:ea typeface="Calibri"/>
              <a:cs typeface="Calibri"/>
            </a:endParaRPr>
          </a:p>
          <a:p>
            <a:pPr algn="l"/>
            <a:endParaRPr lang="en-CA" sz="1800" b="0" i="0" dirty="0">
              <a:solidFill>
                <a:srgbClr val="000000"/>
              </a:solidFill>
              <a:effectLst/>
              <a:latin typeface="Verdana"/>
              <a:ea typeface="Verdana"/>
            </a:endParaRPr>
          </a:p>
          <a:p>
            <a:endParaRPr lang="en-CA" dirty="0"/>
          </a:p>
        </p:txBody>
      </p:sp>
      <p:sp>
        <p:nvSpPr>
          <p:cNvPr id="4" name="Slide Number Placeholder 3"/>
          <p:cNvSpPr>
            <a:spLocks noGrp="1"/>
          </p:cNvSpPr>
          <p:nvPr>
            <p:ph type="sldNum" sz="quarter" idx="5"/>
          </p:nvPr>
        </p:nvSpPr>
        <p:spPr/>
        <p:txBody>
          <a:bodyPr/>
          <a:lstStyle/>
          <a:p>
            <a:fld id="{37CD79CE-713A-4569-A52C-CA3FEA2234B8}" type="slidenum">
              <a:rPr lang="en-CA" smtClean="0"/>
              <a:t>14</a:t>
            </a:fld>
            <a:endParaRPr lang="en-CA"/>
          </a:p>
        </p:txBody>
      </p:sp>
    </p:spTree>
    <p:extLst>
      <p:ext uri="{BB962C8B-B14F-4D97-AF65-F5344CB8AC3E}">
        <p14:creationId xmlns:p14="http://schemas.microsoft.com/office/powerpoint/2010/main" val="2492586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CA" sz="1800" b="0" i="0" dirty="0">
                <a:solidFill>
                  <a:srgbClr val="000000"/>
                </a:solidFill>
                <a:effectLst/>
                <a:latin typeface="Verdana" panose="020B0604030504040204" pitchFamily="34" charset="0"/>
              </a:rPr>
              <a:t>What happens when a reader develops print reading skills beyond those in a decodable book, but maybe isn’t ready for the same reading level as many of their age peers? This is where hi-lo books come in. These are great for school-age kids and teens, as well as adults who want to read books with content that is age-appropriate and interesting, but at a lower reading level. The term hi-lo means high interest, low reading level.  </a:t>
            </a:r>
            <a:endParaRPr lang="en-CA" b="0" i="0" dirty="0">
              <a:solidFill>
                <a:srgbClr val="000000"/>
              </a:solidFill>
              <a:effectLst/>
              <a:latin typeface="Segoe UI" panose="020B0502040204020203" pitchFamily="34" charset="0"/>
            </a:endParaRPr>
          </a:p>
          <a:p>
            <a:pPr algn="l" rtl="0" fontAlgn="base"/>
            <a:r>
              <a:rPr lang="en-CA" sz="1800" b="0" i="0" dirty="0">
                <a:solidFill>
                  <a:srgbClr val="000000"/>
                </a:solidFill>
                <a:effectLst/>
                <a:latin typeface="Verdana" panose="020B0604030504040204" pitchFamily="34" charset="0"/>
              </a:rPr>
              <a:t>Hi-lo books feature fast-paced stories, often with lots of action and dialogue rather than descriptions, plus complex characters and subject matter that is interesting and relevant. They are designed to capture your interest and keep it. </a:t>
            </a:r>
            <a:endParaRPr lang="en-CA" b="0" i="0" dirty="0">
              <a:solidFill>
                <a:srgbClr val="000000"/>
              </a:solidFill>
              <a:effectLst/>
              <a:latin typeface="Segoe UI" panose="020B0502040204020203" pitchFamily="34" charset="0"/>
            </a:endParaRPr>
          </a:p>
          <a:p>
            <a:pPr fontAlgn="base"/>
            <a:r>
              <a:rPr lang="en-CA" sz="1800" b="0" i="0" dirty="0">
                <a:solidFill>
                  <a:srgbClr val="000000"/>
                </a:solidFill>
                <a:effectLst/>
                <a:latin typeface="Verdana"/>
                <a:ea typeface="Verdana"/>
              </a:rPr>
              <a:t>Like decodable books, hi-lo books specifically use simpler vocabulary that helps build decoding skills. They are also designed to not be overwhelming. Their overall length is shorter than the average novel, but they also use shorter sentences, which allow the reader to process one concise thought at a time. And they have shorter paragraphs and chapters, which provide built-in places for a reader to take a break and a sense of accomplishment. </a:t>
            </a:r>
            <a:r>
              <a:rPr lang="en-CA" sz="1800" dirty="0">
                <a:solidFill>
                  <a:srgbClr val="000000"/>
                </a:solidFill>
                <a:latin typeface="Verdana"/>
                <a:ea typeface="Verdana"/>
              </a:rPr>
              <a:t>The image on the right of the screen shows an example of these features. This is a page from a book published by Orca, which is a great source of hi-lo material.</a:t>
            </a:r>
            <a:endParaRPr lang="en-CA" b="0" i="0" dirty="0">
              <a:solidFill>
                <a:srgbClr val="000000"/>
              </a:solidFill>
              <a:effectLst/>
              <a:latin typeface="Segoe UI" panose="020B0502040204020203" pitchFamily="34" charset="0"/>
            </a:endParaRPr>
          </a:p>
          <a:p>
            <a:pPr algn="l" rtl="0" fontAlgn="base"/>
            <a:r>
              <a:rPr lang="en-CA" sz="1800" b="0" i="0" dirty="0">
                <a:solidFill>
                  <a:srgbClr val="000000"/>
                </a:solidFill>
                <a:effectLst/>
                <a:latin typeface="Verdana" panose="020B0604030504040204" pitchFamily="34" charset="0"/>
              </a:rPr>
              <a:t>The intention of a well-written hi-lo book is to give the reader an enjoyable reading experience at their skill level without feeling like they are reading books for little children.  </a:t>
            </a:r>
            <a:endParaRPr lang="en-CA" b="0" i="0" dirty="0">
              <a:solidFill>
                <a:srgbClr val="000000"/>
              </a:solidFill>
              <a:effectLst/>
              <a:latin typeface="Segoe UI" panose="020B0502040204020203" pitchFamily="34" charset="0"/>
            </a:endParaRPr>
          </a:p>
          <a:p>
            <a:endParaRPr lang="en-CA" dirty="0"/>
          </a:p>
        </p:txBody>
      </p:sp>
      <p:sp>
        <p:nvSpPr>
          <p:cNvPr id="4" name="Slide Number Placeholder 3"/>
          <p:cNvSpPr>
            <a:spLocks noGrp="1"/>
          </p:cNvSpPr>
          <p:nvPr>
            <p:ph type="sldNum" sz="quarter" idx="5"/>
          </p:nvPr>
        </p:nvSpPr>
        <p:spPr/>
        <p:txBody>
          <a:bodyPr/>
          <a:lstStyle/>
          <a:p>
            <a:fld id="{37CD79CE-713A-4569-A52C-CA3FEA2234B8}" type="slidenum">
              <a:rPr lang="en-CA" smtClean="0"/>
              <a:t>15</a:t>
            </a:fld>
            <a:endParaRPr lang="en-CA"/>
          </a:p>
        </p:txBody>
      </p:sp>
    </p:spTree>
    <p:extLst>
      <p:ext uri="{BB962C8B-B14F-4D97-AF65-F5344CB8AC3E}">
        <p14:creationId xmlns:p14="http://schemas.microsoft.com/office/powerpoint/2010/main" val="41875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CA" sz="1800" b="0" i="0" dirty="0">
                <a:solidFill>
                  <a:srgbClr val="000000"/>
                </a:solidFill>
                <a:effectLst/>
                <a:latin typeface="Verdana" panose="020B0604030504040204" pitchFamily="34" charset="0"/>
              </a:rPr>
              <a:t>Last up is graphic novels. This format often isn’t included in discussions of accessible literacy, but it should be! Graphic novels have a lot to offer and can be an important literacy tool for some readers. </a:t>
            </a:r>
            <a:endParaRPr lang="en-CA" b="0" i="0" dirty="0">
              <a:solidFill>
                <a:srgbClr val="000000"/>
              </a:solidFill>
              <a:effectLst/>
              <a:latin typeface="Segoe UI" panose="020B0502040204020203" pitchFamily="34" charset="0"/>
            </a:endParaRPr>
          </a:p>
          <a:p>
            <a:pPr algn="l" rtl="0" fontAlgn="base"/>
            <a:r>
              <a:rPr lang="en-CA" sz="1800" b="0" i="0" dirty="0">
                <a:solidFill>
                  <a:srgbClr val="000000"/>
                </a:solidFill>
                <a:effectLst/>
                <a:latin typeface="Verdana" panose="020B0604030504040204" pitchFamily="34" charset="0"/>
              </a:rPr>
              <a:t>First thing is that graphic novels can be just as high quality as text-only novels. They are often dismissed as “lazy reading”, but they can have complex plots, compelling characters, and often introduce readers to new vocabulary.  </a:t>
            </a:r>
            <a:endParaRPr lang="en-CA" b="0" i="0" dirty="0">
              <a:solidFill>
                <a:srgbClr val="000000"/>
              </a:solidFill>
              <a:effectLst/>
              <a:latin typeface="Segoe UI" panose="020B0502040204020203" pitchFamily="34" charset="0"/>
            </a:endParaRPr>
          </a:p>
          <a:p>
            <a:pPr algn="l" rtl="0" fontAlgn="base"/>
            <a:r>
              <a:rPr lang="en-CA" sz="1800" b="0" i="0" dirty="0">
                <a:solidFill>
                  <a:srgbClr val="000000"/>
                </a:solidFill>
                <a:effectLst/>
                <a:latin typeface="Verdana" panose="020B0604030504040204" pitchFamily="34" charset="0"/>
              </a:rPr>
              <a:t>But unlike regular novels, they combine text and illustrations. This means that the text is generally in shorter segments, rather than long paragraphs. And it’s usually dialogue, sound effects, or just a very brief description, rather than lengthy descriptions of the setting or scenery, for example. This can be helpful for readers who find larger blocks of text overwhelming. </a:t>
            </a:r>
            <a:endParaRPr lang="en-CA" b="0" i="0" dirty="0">
              <a:solidFill>
                <a:srgbClr val="000000"/>
              </a:solidFill>
              <a:effectLst/>
              <a:latin typeface="Segoe UI" panose="020B0502040204020203" pitchFamily="34" charset="0"/>
            </a:endParaRPr>
          </a:p>
          <a:p>
            <a:pPr fontAlgn="base"/>
            <a:r>
              <a:rPr lang="en-CA" sz="1800" b="0" i="0" dirty="0">
                <a:solidFill>
                  <a:srgbClr val="000000"/>
                </a:solidFill>
                <a:effectLst/>
                <a:latin typeface="Verdana"/>
                <a:ea typeface="Verdana"/>
              </a:rPr>
              <a:t>Graphic novels can also help readers improve their visual literacy, which refers to the ability to interpret and understand images. A big part of the reading experience is reading the illustrations. For example, interpreting body language and facial expressions, or following the action sequences. Readers can also use the visuals to provide context to help them better understand the text.</a:t>
            </a:r>
            <a:r>
              <a:rPr lang="en-CA" sz="1800" dirty="0">
                <a:solidFill>
                  <a:srgbClr val="000000"/>
                </a:solidFill>
                <a:latin typeface="Verdana"/>
                <a:ea typeface="Verdana"/>
              </a:rPr>
              <a:t> On the right side of the screen is an example of a graphic novel that has particularly good accessibility features. This is from the Pizza and Taco series by Stephen </a:t>
            </a:r>
            <a:r>
              <a:rPr lang="en-CA" sz="1800" dirty="0" err="1">
                <a:solidFill>
                  <a:srgbClr val="000000"/>
                </a:solidFill>
                <a:latin typeface="Verdana"/>
                <a:ea typeface="Verdana"/>
              </a:rPr>
              <a:t>Shaskan</a:t>
            </a:r>
            <a:r>
              <a:rPr lang="en-CA" sz="1800" dirty="0">
                <a:solidFill>
                  <a:srgbClr val="000000"/>
                </a:solidFill>
                <a:latin typeface="Verdana"/>
                <a:ea typeface="Verdana"/>
              </a:rPr>
              <a:t>. It has short sentences and the illustrations are simple but effective. The text is also types, rather than handwritten, which means that the shape and sizing of the text stays consistent.</a:t>
            </a:r>
            <a:endParaRPr lang="en-US" dirty="0">
              <a:solidFill>
                <a:srgbClr val="000000"/>
              </a:solidFill>
              <a:latin typeface="Calibri"/>
              <a:ea typeface="Calibri"/>
              <a:cs typeface="Calibri"/>
            </a:endParaRPr>
          </a:p>
          <a:p>
            <a:pPr algn="l" rtl="0" fontAlgn="base"/>
            <a:r>
              <a:rPr lang="en-CA" sz="1800" b="0" i="0" dirty="0">
                <a:solidFill>
                  <a:srgbClr val="000000"/>
                </a:solidFill>
                <a:effectLst/>
                <a:latin typeface="Verdana" panose="020B0604030504040204" pitchFamily="34" charset="0"/>
              </a:rPr>
              <a:t>It is important to note that, like all formats, graphic novels are not universally accessible. They can be particularly difficult for readers who are blind or have low vision, but also for readers who are easily distracted or overwhelmed by visual stimulation. Fortunately, more and more graphic novels are now being adapted into audio versions, making them accessible to a wider audience.  </a:t>
            </a:r>
            <a:endParaRPr lang="en-CA" b="0" i="0" dirty="0">
              <a:solidFill>
                <a:srgbClr val="000000"/>
              </a:solidFill>
              <a:effectLst/>
              <a:latin typeface="Segoe UI" panose="020B0502040204020203" pitchFamily="34" charset="0"/>
            </a:endParaRPr>
          </a:p>
          <a:p>
            <a:endParaRPr lang="en-CA" dirty="0"/>
          </a:p>
        </p:txBody>
      </p:sp>
      <p:sp>
        <p:nvSpPr>
          <p:cNvPr id="4" name="Slide Number Placeholder 3"/>
          <p:cNvSpPr>
            <a:spLocks noGrp="1"/>
          </p:cNvSpPr>
          <p:nvPr>
            <p:ph type="sldNum" sz="quarter" idx="5"/>
          </p:nvPr>
        </p:nvSpPr>
        <p:spPr/>
        <p:txBody>
          <a:bodyPr/>
          <a:lstStyle/>
          <a:p>
            <a:fld id="{37CD79CE-713A-4569-A52C-CA3FEA2234B8}" type="slidenum">
              <a:rPr lang="en-CA" smtClean="0"/>
              <a:t>16</a:t>
            </a:fld>
            <a:endParaRPr lang="en-CA"/>
          </a:p>
        </p:txBody>
      </p:sp>
    </p:spTree>
    <p:extLst>
      <p:ext uri="{BB962C8B-B14F-4D97-AF65-F5344CB8AC3E}">
        <p14:creationId xmlns:p14="http://schemas.microsoft.com/office/powerpoint/2010/main" val="3410017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reading in many different formats, there are other ways to practice reading, even if it’s not reading a whole novel or longer paragraphs. Someone who is a reluctant or struggling reader will be more tempted to read if the content is of interest to them. In fact, they may be reading more than you think if you consider all the text that’s part of our daily lives. This could include reading subtitles or captions on our phones, narratives in video games or simply reading instructions, signs and travel directions. It can be helpful to have books with shorter texts like poetry, joke books or even cookbooks around so there are a variety of materials at hand.</a:t>
            </a:r>
          </a:p>
          <a:p>
            <a:endParaRPr lang="en-US" dirty="0"/>
          </a:p>
          <a:p>
            <a:r>
              <a:rPr lang="en-US" dirty="0"/>
              <a:t>Question: Can you name other types of reading sources?</a:t>
            </a:r>
          </a:p>
        </p:txBody>
      </p:sp>
      <p:sp>
        <p:nvSpPr>
          <p:cNvPr id="4" name="Slide Number Placeholder 3"/>
          <p:cNvSpPr>
            <a:spLocks noGrp="1"/>
          </p:cNvSpPr>
          <p:nvPr>
            <p:ph type="sldNum" sz="quarter" idx="5"/>
          </p:nvPr>
        </p:nvSpPr>
        <p:spPr/>
        <p:txBody>
          <a:bodyPr/>
          <a:lstStyle/>
          <a:p>
            <a:fld id="{37CD79CE-713A-4569-A52C-CA3FEA2234B8}" type="slidenum">
              <a:rPr lang="en-CA" smtClean="0"/>
              <a:t>17</a:t>
            </a:fld>
            <a:endParaRPr lang="en-CA"/>
          </a:p>
        </p:txBody>
      </p:sp>
    </p:spTree>
    <p:extLst>
      <p:ext uri="{BB962C8B-B14F-4D97-AF65-F5344CB8AC3E}">
        <p14:creationId xmlns:p14="http://schemas.microsoft.com/office/powerpoint/2010/main" val="638365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you’re looking for reading materials for someone, you may wish to consider some design and layout elements that can make the reading experience easier. In general, you want books written in a clear font style that’s not too curvy or too small.  It also helps if the images and text are not overlapped in a way that obscures the words, nor the pictures in the book. </a:t>
            </a:r>
          </a:p>
          <a:p>
            <a:endParaRPr lang="en-CA" dirty="0"/>
          </a:p>
          <a:p>
            <a:r>
              <a:rPr lang="en-CA" dirty="0"/>
              <a:t>When it comes to choosing novels or short stories, it can be easiest to read books with wider margins and slightly wider spaces between the lines. When text is too cluttered, it can be difficult to distinguish where the next line begins, and the appearance of a mass of text may dissuade struggling readers from trying to read the book.  For low vision users, especially those using screen-magnification software, it’s helpful to have the text left-aligned. On a last note, finding books with shorter sentence structure and lots of white space can be more appealing and easier to read.</a:t>
            </a:r>
          </a:p>
        </p:txBody>
      </p:sp>
      <p:sp>
        <p:nvSpPr>
          <p:cNvPr id="4" name="Slide Number Placeholder 3"/>
          <p:cNvSpPr>
            <a:spLocks noGrp="1"/>
          </p:cNvSpPr>
          <p:nvPr>
            <p:ph type="sldNum" sz="quarter" idx="5"/>
          </p:nvPr>
        </p:nvSpPr>
        <p:spPr/>
        <p:txBody>
          <a:bodyPr/>
          <a:lstStyle/>
          <a:p>
            <a:fld id="{37CD79CE-713A-4569-A52C-CA3FEA2234B8}" type="slidenum">
              <a:rPr lang="en-CA" smtClean="0"/>
              <a:t>18</a:t>
            </a:fld>
            <a:endParaRPr lang="en-CA"/>
          </a:p>
        </p:txBody>
      </p:sp>
    </p:spTree>
    <p:extLst>
      <p:ext uri="{BB962C8B-B14F-4D97-AF65-F5344CB8AC3E}">
        <p14:creationId xmlns:p14="http://schemas.microsoft.com/office/powerpoint/2010/main" val="347879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is an example of a well laid out picture book. It uses a </a:t>
            </a:r>
            <a:r>
              <a:rPr lang="en-CA" dirty="0" err="1"/>
              <a:t>san</a:t>
            </a:r>
            <a:r>
              <a:rPr lang="en-US" dirty="0"/>
              <a:t>-</a:t>
            </a:r>
            <a:r>
              <a:rPr lang="en-CA" dirty="0"/>
              <a:t> serif font and the text size is large enough to read clearly</a:t>
            </a:r>
            <a:r>
              <a:rPr lang="en-US" dirty="0"/>
              <a:t>.</a:t>
            </a:r>
            <a:r>
              <a:rPr lang="en-CA" dirty="0"/>
              <a:t> </a:t>
            </a:r>
            <a:r>
              <a:rPr lang="en-US" dirty="0"/>
              <a:t>T</a:t>
            </a:r>
            <a:r>
              <a:rPr lang="en-CA" dirty="0"/>
              <a:t>here is also ample white space around the text and the images</a:t>
            </a:r>
            <a:r>
              <a:rPr lang="en-US" dirty="0"/>
              <a:t>. T</a:t>
            </a:r>
            <a:r>
              <a:rPr lang="en-CA" dirty="0"/>
              <a:t>he background colour has enough contrast</a:t>
            </a:r>
            <a:r>
              <a:rPr lang="en-US" dirty="0"/>
              <a:t> in relation</a:t>
            </a:r>
            <a:r>
              <a:rPr lang="en-CA" dirty="0"/>
              <a:t> to the text and image</a:t>
            </a:r>
            <a:r>
              <a:rPr lang="en-US" dirty="0"/>
              <a:t> </a:t>
            </a:r>
            <a:r>
              <a:rPr lang="en-US" dirty="0" err="1"/>
              <a:t>colours</a:t>
            </a:r>
            <a:r>
              <a:rPr lang="en-US" dirty="0"/>
              <a:t> so all the components on the page are distinguishable.</a:t>
            </a:r>
          </a:p>
          <a:p>
            <a:endParaRPr lang="en-US" dirty="0"/>
          </a:p>
        </p:txBody>
      </p:sp>
      <p:sp>
        <p:nvSpPr>
          <p:cNvPr id="4" name="Slide Number Placeholder 3"/>
          <p:cNvSpPr>
            <a:spLocks noGrp="1"/>
          </p:cNvSpPr>
          <p:nvPr>
            <p:ph type="sldNum" sz="quarter" idx="5"/>
          </p:nvPr>
        </p:nvSpPr>
        <p:spPr/>
        <p:txBody>
          <a:bodyPr/>
          <a:lstStyle/>
          <a:p>
            <a:fld id="{37CD79CE-713A-4569-A52C-CA3FEA2234B8}" type="slidenum">
              <a:rPr lang="en-CA" smtClean="0"/>
              <a:t>19</a:t>
            </a:fld>
            <a:endParaRPr lang="en-CA"/>
          </a:p>
        </p:txBody>
      </p:sp>
    </p:spTree>
    <p:extLst>
      <p:ext uri="{BB962C8B-B14F-4D97-AF65-F5344CB8AC3E}">
        <p14:creationId xmlns:p14="http://schemas.microsoft.com/office/powerpoint/2010/main" val="2004318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ea typeface="Calibri"/>
              <a:cs typeface="Calibri"/>
            </a:endParaRPr>
          </a:p>
        </p:txBody>
      </p:sp>
      <p:sp>
        <p:nvSpPr>
          <p:cNvPr id="4" name="Slide Number Placeholder 3"/>
          <p:cNvSpPr>
            <a:spLocks noGrp="1"/>
          </p:cNvSpPr>
          <p:nvPr>
            <p:ph type="sldNum" sz="quarter" idx="5"/>
          </p:nvPr>
        </p:nvSpPr>
        <p:spPr/>
        <p:txBody>
          <a:bodyPr/>
          <a:lstStyle/>
          <a:p>
            <a:fld id="{37CD79CE-713A-4569-A52C-CA3FEA2234B8}" type="slidenum">
              <a:rPr lang="en-CA" smtClean="0"/>
              <a:t>2</a:t>
            </a:fld>
            <a:endParaRPr lang="en-CA"/>
          </a:p>
        </p:txBody>
      </p:sp>
    </p:spTree>
    <p:extLst>
      <p:ext uri="{BB962C8B-B14F-4D97-AF65-F5344CB8AC3E}">
        <p14:creationId xmlns:p14="http://schemas.microsoft.com/office/powerpoint/2010/main" val="1886921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B0A0D-5310-98A7-3772-32CE2D51E1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133B13-5A9A-12C7-81AF-F26BF57798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FCCD25-17A8-C537-D633-9A5535B239E9}"/>
              </a:ext>
            </a:extLst>
          </p:cNvPr>
          <p:cNvSpPr>
            <a:spLocks noGrp="1"/>
          </p:cNvSpPr>
          <p:nvPr>
            <p:ph type="body" idx="1"/>
          </p:nvPr>
        </p:nvSpPr>
        <p:spPr/>
        <p:txBody>
          <a:bodyPr/>
          <a:lstStyle/>
          <a:p>
            <a:r>
              <a:rPr lang="en-US" dirty="0"/>
              <a:t>In c</a:t>
            </a:r>
            <a:r>
              <a:rPr lang="en-CA" dirty="0" err="1"/>
              <a:t>ontrast</a:t>
            </a:r>
            <a:r>
              <a:rPr lang="en-US" dirty="0"/>
              <a:t>,</a:t>
            </a:r>
            <a:r>
              <a:rPr lang="en-CA" dirty="0"/>
              <a:t> the </a:t>
            </a:r>
            <a:r>
              <a:rPr lang="en-US" dirty="0"/>
              <a:t>pages</a:t>
            </a:r>
            <a:r>
              <a:rPr lang="en-CA" dirty="0"/>
              <a:t> in this </a:t>
            </a:r>
            <a:r>
              <a:rPr lang="en-US" dirty="0"/>
              <a:t>book</a:t>
            </a:r>
            <a:r>
              <a:rPr lang="en-CA" dirty="0"/>
              <a:t> </a:t>
            </a:r>
            <a:r>
              <a:rPr lang="en-US" dirty="0"/>
              <a:t>are</a:t>
            </a:r>
            <a:r>
              <a:rPr lang="en-CA" dirty="0"/>
              <a:t> cluttered</a:t>
            </a:r>
            <a:r>
              <a:rPr lang="en-US" dirty="0"/>
              <a:t>. It features</a:t>
            </a:r>
            <a:r>
              <a:rPr lang="en-CA" dirty="0"/>
              <a:t> </a:t>
            </a:r>
            <a:r>
              <a:rPr lang="en-US" dirty="0"/>
              <a:t>small</a:t>
            </a:r>
            <a:r>
              <a:rPr lang="en-CA" dirty="0"/>
              <a:t> text that is in a colour that's not </a:t>
            </a:r>
            <a:r>
              <a:rPr lang="en-US" dirty="0"/>
              <a:t>in </a:t>
            </a:r>
            <a:r>
              <a:rPr lang="en-CA" dirty="0"/>
              <a:t>contrast with the background. The images are also very busy so it might make it difficult for the reader to focus on the text and images relating to the story</a:t>
            </a:r>
            <a:r>
              <a:rPr lang="en-US" dirty="0"/>
              <a:t>.</a:t>
            </a:r>
          </a:p>
          <a:p>
            <a:endParaRPr lang="en-US" dirty="0"/>
          </a:p>
        </p:txBody>
      </p:sp>
      <p:sp>
        <p:nvSpPr>
          <p:cNvPr id="4" name="Slide Number Placeholder 3">
            <a:extLst>
              <a:ext uri="{FF2B5EF4-FFF2-40B4-BE49-F238E27FC236}">
                <a16:creationId xmlns:a16="http://schemas.microsoft.com/office/drawing/2014/main" id="{EC9D6A07-1C45-9377-220D-019C95553FB7}"/>
              </a:ext>
            </a:extLst>
          </p:cNvPr>
          <p:cNvSpPr>
            <a:spLocks noGrp="1"/>
          </p:cNvSpPr>
          <p:nvPr>
            <p:ph type="sldNum" sz="quarter" idx="5"/>
          </p:nvPr>
        </p:nvSpPr>
        <p:spPr/>
        <p:txBody>
          <a:bodyPr/>
          <a:lstStyle/>
          <a:p>
            <a:fld id="{37CD79CE-713A-4569-A52C-CA3FEA2234B8}" type="slidenum">
              <a:rPr lang="en-CA" smtClean="0"/>
              <a:t>20</a:t>
            </a:fld>
            <a:endParaRPr lang="en-CA"/>
          </a:p>
        </p:txBody>
      </p:sp>
    </p:spTree>
    <p:extLst>
      <p:ext uri="{BB962C8B-B14F-4D97-AF65-F5344CB8AC3E}">
        <p14:creationId xmlns:p14="http://schemas.microsoft.com/office/powerpoint/2010/main" val="1459751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We've covered a lot of information in our presentation today and we really hope that you leave understanding the benefits and advantages of using accessible reading formats for different readers. We’d like to support you by giving you some tips to use with the readers in your lives. As a start, it’s helpful to ask </a:t>
            </a:r>
            <a:r>
              <a:rPr lang="en-CA" b="1" dirty="0"/>
              <a:t>how</a:t>
            </a:r>
            <a:r>
              <a:rPr lang="en-CA" dirty="0"/>
              <a:t> as well as </a:t>
            </a:r>
            <a:r>
              <a:rPr lang="en-CA" b="1" dirty="0"/>
              <a:t>what</a:t>
            </a:r>
            <a:r>
              <a:rPr lang="en-CA" dirty="0"/>
              <a:t> someone would like to read. This drives the message that reading is acceptable in any format.  To try and encourage and inspire reading, offer a choice of different genres, different types of content or topics and different writing styles.  Next if you are a librarian or work in a school library you can help equalize all reading formats by including both print and non print formats in displays or when you're talking about books. And lastly, we hope you're going to spread the word about the importance of using different reading formats and that they are helpful to reading success and enjoyment</a:t>
            </a:r>
            <a:r>
              <a:rPr lang="en-US" dirty="0"/>
              <a:t>.</a:t>
            </a:r>
          </a:p>
        </p:txBody>
      </p:sp>
      <p:sp>
        <p:nvSpPr>
          <p:cNvPr id="4" name="Slide Number Placeholder 3"/>
          <p:cNvSpPr>
            <a:spLocks noGrp="1"/>
          </p:cNvSpPr>
          <p:nvPr>
            <p:ph type="sldNum" sz="quarter" idx="5"/>
          </p:nvPr>
        </p:nvSpPr>
        <p:spPr/>
        <p:txBody>
          <a:bodyPr/>
          <a:lstStyle/>
          <a:p>
            <a:fld id="{37CD79CE-713A-4569-A52C-CA3FEA2234B8}" type="slidenum">
              <a:rPr lang="en-CA" smtClean="0"/>
              <a:t>21</a:t>
            </a:fld>
            <a:endParaRPr lang="en-CA"/>
          </a:p>
        </p:txBody>
      </p:sp>
    </p:spTree>
    <p:extLst>
      <p:ext uri="{BB962C8B-B14F-4D97-AF65-F5344CB8AC3E}">
        <p14:creationId xmlns:p14="http://schemas.microsoft.com/office/powerpoint/2010/main" val="780915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u="none" dirty="0"/>
          </a:p>
          <a:p>
            <a:endParaRPr lang="en-US" dirty="0"/>
          </a:p>
        </p:txBody>
      </p:sp>
      <p:sp>
        <p:nvSpPr>
          <p:cNvPr id="4" name="Slide Number Placeholder 3"/>
          <p:cNvSpPr>
            <a:spLocks noGrp="1"/>
          </p:cNvSpPr>
          <p:nvPr>
            <p:ph type="sldNum" sz="quarter" idx="10"/>
          </p:nvPr>
        </p:nvSpPr>
        <p:spPr/>
        <p:txBody>
          <a:bodyPr/>
          <a:lstStyle/>
          <a:p>
            <a:fld id="{6509005D-064B-427F-A2AC-1C1EEC92370D}" type="slidenum">
              <a:rPr lang="en-US" smtClean="0"/>
              <a:t>22</a:t>
            </a:fld>
            <a:endParaRPr lang="en-US"/>
          </a:p>
        </p:txBody>
      </p:sp>
    </p:spTree>
    <p:extLst>
      <p:ext uri="{BB962C8B-B14F-4D97-AF65-F5344CB8AC3E}">
        <p14:creationId xmlns:p14="http://schemas.microsoft.com/office/powerpoint/2010/main" val="545835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webinar is the result of a new series of resource documents CELA is creating regarding accessible library services. The first in our “Accessible libraries” series is “Talking about accessible literacy” which highlights the many different reading formats that any reader can use to help develop their reading skills, which will hopefully lead to an enjoyment of reading.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While the document was written for a library staff audience to answer the question “How to help when a struggling reader comes to the desk?”, we knew that the knowledge about accessible formats goes beyond a library environment, and can apply to parents, teachers or anyone wishing to learn more.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7CD79CE-713A-4569-A52C-CA3FEA2234B8}" type="slidenum">
              <a:rPr lang="en-CA" smtClean="0"/>
              <a:t>3</a:t>
            </a:fld>
            <a:endParaRPr lang="en-CA"/>
          </a:p>
        </p:txBody>
      </p:sp>
    </p:spTree>
    <p:extLst>
      <p:ext uri="{BB962C8B-B14F-4D97-AF65-F5344CB8AC3E}">
        <p14:creationId xmlns:p14="http://schemas.microsoft.com/office/powerpoint/2010/main" val="657251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you’ll learn about the different types of print disabilities and their unique reading needs. We’ll then describe how the accessibility features offered in different reading formats support the various reading needs and how they contribute to literacy development. We’ll end the presentation by giving you some practical tips so you can support readers.</a:t>
            </a:r>
          </a:p>
          <a:p>
            <a:endParaRPr lang="en-US" dirty="0"/>
          </a:p>
          <a:p>
            <a:r>
              <a:rPr lang="en-US" dirty="0"/>
              <a:t>To begin our presentation, we’re going to ask you to participate in a poll. Please tell us if you’ve used any of the following accessible reading formats recently.</a:t>
            </a:r>
          </a:p>
          <a:p>
            <a:endParaRPr lang="en-US" dirty="0"/>
          </a:p>
          <a:p>
            <a:r>
              <a:rPr lang="en-US" dirty="0"/>
              <a:t>“Select any reading formats you’ve used recently.” </a:t>
            </a:r>
          </a:p>
          <a:p>
            <a:r>
              <a:rPr lang="en-US" dirty="0"/>
              <a:t>Options: audiobook, e-book, braille book, any other print formats: large print, comic book, graphic novel, I haven’t used any of these formats recently.</a:t>
            </a:r>
          </a:p>
          <a:p>
            <a:endParaRPr lang="en-US" dirty="0"/>
          </a:p>
          <a:p>
            <a:r>
              <a:rPr lang="en-US" b="1" dirty="0"/>
              <a:t>Launch POLL</a:t>
            </a:r>
          </a:p>
        </p:txBody>
      </p:sp>
      <p:sp>
        <p:nvSpPr>
          <p:cNvPr id="4" name="Slide Number Placeholder 3"/>
          <p:cNvSpPr>
            <a:spLocks noGrp="1"/>
          </p:cNvSpPr>
          <p:nvPr>
            <p:ph type="sldNum" sz="quarter" idx="5"/>
          </p:nvPr>
        </p:nvSpPr>
        <p:spPr/>
        <p:txBody>
          <a:bodyPr/>
          <a:lstStyle/>
          <a:p>
            <a:fld id="{37CD79CE-713A-4569-A52C-CA3FEA2234B8}" type="slidenum">
              <a:rPr lang="en-CA" smtClean="0"/>
              <a:t>4</a:t>
            </a:fld>
            <a:endParaRPr lang="en-CA"/>
          </a:p>
        </p:txBody>
      </p:sp>
    </p:spTree>
    <p:extLst>
      <p:ext uri="{BB962C8B-B14F-4D97-AF65-F5344CB8AC3E}">
        <p14:creationId xmlns:p14="http://schemas.microsoft.com/office/powerpoint/2010/main" val="3604476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kern="100" dirty="0">
                <a:effectLst/>
                <a:latin typeface="Verdana" panose="020B0604030504040204" pitchFamily="34" charset="0"/>
                <a:ea typeface="Calibri" panose="020F0502020204030204" pitchFamily="34" charset="0"/>
                <a:cs typeface="Times New Roman" panose="02020603050405020304" pitchFamily="18" charset="0"/>
              </a:rPr>
              <a:t>CELA is a comprehensive accessible library service, providing over 1,000,000 books, magazines and newspapers to people with print disabilities living in Canada. CELA </a:t>
            </a:r>
            <a:r>
              <a:rPr lang="en-CA" sz="1800" kern="100" dirty="0">
                <a:solidFill>
                  <a:srgbClr val="212121"/>
                </a:solidFill>
                <a:effectLst/>
                <a:latin typeface="Arial" panose="020B0604020202020204" pitchFamily="34" charset="0"/>
                <a:ea typeface="Calibri" panose="020F0502020204030204" pitchFamily="34" charset="0"/>
                <a:cs typeface="Times New Roman" panose="02020603050405020304" pitchFamily="18" charset="0"/>
              </a:rPr>
              <a:t>is a national not-for-profit organization that provides accessible reading services to the approximately 3 million people across Canada with print disabilities.</a:t>
            </a:r>
            <a:r>
              <a:rPr lang="en-CA" sz="1800" kern="100" dirty="0">
                <a:effectLst/>
                <a:latin typeface="Verdana" panose="020B0604030504040204" pitchFamily="34" charset="0"/>
                <a:ea typeface="Calibri" panose="020F0502020204030204" pitchFamily="34" charset="0"/>
                <a:cs typeface="Times New Roman" panose="02020603050405020304" pitchFamily="18" charset="0"/>
              </a:rPr>
              <a:t> </a:t>
            </a:r>
            <a:r>
              <a:rPr lang="en-CA" sz="1800" kern="100" dirty="0">
                <a:solidFill>
                  <a:srgbClr val="212121"/>
                </a:solidFill>
                <a:effectLst/>
                <a:latin typeface="Verdana" panose="020B0604030504040204" pitchFamily="34" charset="0"/>
                <a:ea typeface="Calibri" panose="020F0502020204030204" pitchFamily="34" charset="0"/>
                <a:cs typeface="Arial" panose="020B0604020202020204" pitchFamily="34" charset="0"/>
              </a:rPr>
              <a:t>Our services ensure that people with print disabilities across the country are more able to fully participate in learning, work and community life and contribute to the social, cultural, and economic development and success of their local and broader communities.</a:t>
            </a:r>
          </a:p>
          <a:p>
            <a:endParaRPr lang="en-CA" sz="1800" kern="100" dirty="0">
              <a:solidFill>
                <a:srgbClr val="212121"/>
              </a:solidFill>
              <a:effectLst/>
              <a:latin typeface="Verdana" panose="020B0604030504040204" pitchFamily="34" charset="0"/>
              <a:ea typeface="Calibri" panose="020F0502020204030204" pitchFamily="34" charset="0"/>
              <a:cs typeface="Arial" panose="020B0604020202020204" pitchFamily="34" charset="0"/>
            </a:endParaRPr>
          </a:p>
          <a:p>
            <a:r>
              <a:rPr lang="en-CA" sz="1800" kern="100" dirty="0">
                <a:effectLst/>
                <a:latin typeface="Verdana" panose="020B0604030504040204" pitchFamily="34" charset="0"/>
                <a:ea typeface="Calibri" panose="020F0502020204030204" pitchFamily="34" charset="0"/>
                <a:cs typeface="Times New Roman" panose="02020603050405020304" pitchFamily="18" charset="0"/>
              </a:rPr>
              <a:t>Our mission is to support public libraries in the provision of accessible library collections and to champion the fundamental right of Canadians with print disabilities to access media and reading materials in the format of their choice. </a:t>
            </a:r>
          </a:p>
          <a:p>
            <a:endParaRPr lang="en-CA" sz="1800" kern="100" dirty="0">
              <a:effectLst/>
              <a:latin typeface="Verdana" panose="020B0604030504040204" pitchFamily="34" charset="0"/>
              <a:cs typeface="Times New Roman" panose="02020603050405020304" pitchFamily="18" charset="0"/>
            </a:endParaRPr>
          </a:p>
          <a:p>
            <a:r>
              <a:rPr lang="en-CA" sz="1800" kern="100" dirty="0">
                <a:effectLst/>
                <a:latin typeface="Verdana" panose="020B0604030504040204" pitchFamily="34" charset="0"/>
                <a:cs typeface="Times New Roman" panose="02020603050405020304" pitchFamily="18" charset="0"/>
              </a:rPr>
              <a:t>Our collection includes books for all ages in English and French. We also offer another collection called </a:t>
            </a:r>
            <a:r>
              <a:rPr lang="en-CA" sz="1800" kern="100" dirty="0" err="1">
                <a:effectLst/>
                <a:latin typeface="Verdana" panose="020B0604030504040204" pitchFamily="34" charset="0"/>
                <a:cs typeface="Times New Roman" panose="02020603050405020304" pitchFamily="18" charset="0"/>
              </a:rPr>
              <a:t>Bookshare</a:t>
            </a:r>
            <a:r>
              <a:rPr lang="en-CA" sz="1800" kern="100" dirty="0">
                <a:effectLst/>
                <a:latin typeface="Verdana" panose="020B0604030504040204" pitchFamily="34" charset="0"/>
                <a:cs typeface="Times New Roman" panose="02020603050405020304" pitchFamily="18" charset="0"/>
              </a:rPr>
              <a:t> which is a US online library of accessible formats. While registering for CELA does not require any medical validation of their disability, patrons and educators with library cards from CELA member libraries would have to </a:t>
            </a:r>
            <a:r>
              <a:rPr lang="en-CA" sz="1800" kern="100" dirty="0" err="1">
                <a:effectLst/>
                <a:latin typeface="Verdana" panose="020B0604030504040204" pitchFamily="34" charset="0"/>
                <a:cs typeface="Times New Roman" panose="02020603050405020304" pitchFamily="18" charset="0"/>
              </a:rPr>
              <a:t>fiil</a:t>
            </a:r>
            <a:r>
              <a:rPr lang="en-CA" sz="1800" kern="100" dirty="0">
                <a:effectLst/>
                <a:latin typeface="Verdana" panose="020B0604030504040204" pitchFamily="34" charset="0"/>
                <a:cs typeface="Times New Roman" panose="02020603050405020304" pitchFamily="18" charset="0"/>
              </a:rPr>
              <a:t> in a Proof of Disability form to access </a:t>
            </a:r>
            <a:r>
              <a:rPr lang="en-CA" sz="1800" kern="100" dirty="0" err="1">
                <a:effectLst/>
                <a:latin typeface="Verdana" panose="020B0604030504040204" pitchFamily="34" charset="0"/>
                <a:cs typeface="Times New Roman" panose="02020603050405020304" pitchFamily="18" charset="0"/>
              </a:rPr>
              <a:t>Bookshare</a:t>
            </a:r>
            <a:r>
              <a:rPr lang="en-CA" sz="1800" kern="100" dirty="0">
                <a:effectLst/>
                <a:latin typeface="Verdana" panose="020B0604030504040204" pitchFamily="34" charset="0"/>
                <a:cs typeface="Times New Roman" panose="02020603050405020304" pitchFamily="18" charset="0"/>
              </a:rPr>
              <a:t> titles.</a:t>
            </a:r>
            <a:endParaRPr lang="en-CA" dirty="0"/>
          </a:p>
        </p:txBody>
      </p:sp>
      <p:sp>
        <p:nvSpPr>
          <p:cNvPr id="4" name="Slide Number Placeholder 3"/>
          <p:cNvSpPr>
            <a:spLocks noGrp="1"/>
          </p:cNvSpPr>
          <p:nvPr>
            <p:ph type="sldNum" sz="quarter" idx="5"/>
          </p:nvPr>
        </p:nvSpPr>
        <p:spPr/>
        <p:txBody>
          <a:bodyPr/>
          <a:lstStyle/>
          <a:p>
            <a:fld id="{9FD2F16B-AECB-46D9-8AE3-EA89E21702C4}" type="slidenum">
              <a:rPr lang="en-CA" smtClean="0"/>
              <a:t>5</a:t>
            </a:fld>
            <a:endParaRPr lang="en-CA"/>
          </a:p>
        </p:txBody>
      </p:sp>
    </p:spTree>
    <p:extLst>
      <p:ext uri="{BB962C8B-B14F-4D97-AF65-F5344CB8AC3E}">
        <p14:creationId xmlns:p14="http://schemas.microsoft.com/office/powerpoint/2010/main" val="3014900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definition of “print disability” comes from the Copyright Act of Canada that allows an organization like ours, to produce print materials in accessible formats for people with print disabilities. </a:t>
            </a:r>
            <a:r>
              <a:rPr lang="en-CA" b="0" i="0" dirty="0">
                <a:solidFill>
                  <a:srgbClr val="212121"/>
                </a:solidFill>
                <a:effectLst/>
                <a:latin typeface="Arial" panose="020B0604020202020204" pitchFamily="34" charset="0"/>
              </a:rPr>
              <a:t>A print disability is a disability that prevents or inhibits a person from reading a literary, musical, dramatic or artistic work in its original format. The three types of print disabilities include a learning disability like dyslexia, a physical disability where the person cannot hold or turn the pages of a book, or a severe visual disability.</a:t>
            </a:r>
          </a:p>
          <a:p>
            <a:endParaRPr lang="en-US" dirty="0"/>
          </a:p>
          <a:p>
            <a:r>
              <a:rPr lang="en-US" dirty="0"/>
              <a:t>To register for CELA, you can fill out our online registration form which asks you for your public library card number.  You can also register at public libraries that are CELA Member Libraries. In BC, most public libraries offer access to CELA’s physical and digital collections, but if your library is not a member, you may only download our audio, e-text and braille books. On our registration form, we ask that the person self-declare that they have a print disability and do not ask for any proof of disability. We take this approach so the person with a print disability can access the reading materials they need in the format of their choice.  Educators and other professionals with library cards from CELA Member Libraries can also get their own CELA account to support their students and clients.</a:t>
            </a:r>
          </a:p>
          <a:p>
            <a:endParaRPr lang="en-US" dirty="0"/>
          </a:p>
        </p:txBody>
      </p:sp>
      <p:sp>
        <p:nvSpPr>
          <p:cNvPr id="4" name="Slide Number Placeholder 3"/>
          <p:cNvSpPr>
            <a:spLocks noGrp="1"/>
          </p:cNvSpPr>
          <p:nvPr>
            <p:ph type="sldNum" sz="quarter" idx="5"/>
          </p:nvPr>
        </p:nvSpPr>
        <p:spPr/>
        <p:txBody>
          <a:bodyPr/>
          <a:lstStyle/>
          <a:p>
            <a:fld id="{37CD79CE-713A-4569-A52C-CA3FEA2234B8}" type="slidenum">
              <a:rPr lang="en-CA" smtClean="0"/>
              <a:t>6</a:t>
            </a:fld>
            <a:endParaRPr lang="en-CA"/>
          </a:p>
        </p:txBody>
      </p:sp>
    </p:spTree>
    <p:extLst>
      <p:ext uri="{BB962C8B-B14F-4D97-AF65-F5344CB8AC3E}">
        <p14:creationId xmlns:p14="http://schemas.microsoft.com/office/powerpoint/2010/main" val="2882015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thought it would be helpful to define the term “struggling” reader and “reluctant” reader and how print disabilities fits into this context. A struggling reader is a broad term to describe someone who has difficulty reading which may involve experiencing challenges with one or more concepts such as fluency, vocabulary, comprehension and writing. For the purposes of our presentation, we’ll use struggling readers to describe any reader who faces difficulties reading written text.</a:t>
            </a:r>
          </a:p>
          <a:p>
            <a:endParaRPr lang="en-CA" dirty="0"/>
          </a:p>
          <a:p>
            <a:r>
              <a:rPr lang="en-CA" dirty="0"/>
              <a:t>The next term, “reluctant reader” simply refers to a reader who doesn’t like to read and tends to avoid it. Of course, there is a strong link between struggling readers and reluctant readers since readers may not wish to read if it’s something they find is very hard to do.</a:t>
            </a:r>
          </a:p>
          <a:p>
            <a:endParaRPr lang="en-CA" dirty="0"/>
          </a:p>
          <a:p>
            <a:r>
              <a:rPr lang="en-CA" dirty="0"/>
              <a:t>The other factor that can lead to reading difficulties and reluctance is a print disability.  The combination of these three factors can contribute to reading struggles which may lead to lack of self-esteem and confidence and may affect their overall education. However, according to the International Literacy Association, kids can improve their reading skills with the right kind of instruction and classroom experience. We believe that using the right kind of accessible formats, often designed for print-disabled readers will also support learning to read.</a:t>
            </a:r>
          </a:p>
          <a:p>
            <a:endParaRPr lang="en-CA" dirty="0"/>
          </a:p>
          <a:p>
            <a:r>
              <a:rPr lang="en-CA" dirty="0"/>
              <a:t>Sources: https://accessiblereading.com/what-is-a-print-disability/</a:t>
            </a:r>
          </a:p>
          <a:p>
            <a:endParaRPr lang="en-CA" dirty="0"/>
          </a:p>
          <a:p>
            <a:r>
              <a:rPr lang="en-CA" dirty="0"/>
              <a:t>https://www.literacyworldwide.org/get-resources/resources-by-topic/struggling-readers</a:t>
            </a:r>
          </a:p>
          <a:p>
            <a:r>
              <a:rPr lang="en-CA" dirty="0"/>
              <a:t>https://www.literacyworldwide.org/docs/default-source/where-we-stand/ila-children-experiencing-reading-difficulties.pdf?sfvrsn=eff5bf8e_6</a:t>
            </a:r>
          </a:p>
          <a:p>
            <a:endParaRPr lang="en-CA" dirty="0"/>
          </a:p>
        </p:txBody>
      </p:sp>
      <p:sp>
        <p:nvSpPr>
          <p:cNvPr id="4" name="Slide Number Placeholder 3"/>
          <p:cNvSpPr>
            <a:spLocks noGrp="1"/>
          </p:cNvSpPr>
          <p:nvPr>
            <p:ph type="sldNum" sz="quarter" idx="5"/>
          </p:nvPr>
        </p:nvSpPr>
        <p:spPr/>
        <p:txBody>
          <a:bodyPr/>
          <a:lstStyle/>
          <a:p>
            <a:fld id="{37CD79CE-713A-4569-A52C-CA3FEA2234B8}" type="slidenum">
              <a:rPr lang="en-CA" smtClean="0"/>
              <a:t>7</a:t>
            </a:fld>
            <a:endParaRPr lang="en-CA"/>
          </a:p>
        </p:txBody>
      </p:sp>
    </p:spTree>
    <p:extLst>
      <p:ext uri="{BB962C8B-B14F-4D97-AF65-F5344CB8AC3E}">
        <p14:creationId xmlns:p14="http://schemas.microsoft.com/office/powerpoint/2010/main" val="2353680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2023, Statistics Canada published the “Print material accessibility in Canada” study. They learned that 5.2 million Canadians indicated they had difficulty reading print materials and 35% use alternate formats.  The minimum age of the participants was 15 years old and the younger participants indicated they were more likely than older ones to ask for reading materials in accessible formats.</a:t>
            </a:r>
          </a:p>
          <a:p>
            <a:endParaRPr lang="en-CA" dirty="0"/>
          </a:p>
          <a:p>
            <a:r>
              <a:rPr lang="en-CA" dirty="0"/>
              <a:t>We’ve written a summary of the survey in a blog post. We’ll include the link in our follow-up email.  </a:t>
            </a:r>
            <a:r>
              <a:rPr lang="en-CA" dirty="0">
                <a:hlinkClick r:id="rId3"/>
              </a:rPr>
              <a:t>https://celalibrary.ca/blog/survey-accessible-print-material-released-statistics-Canada</a:t>
            </a:r>
            <a:endParaRPr lang="en-CA" dirty="0">
              <a:cs typeface="Calibri"/>
            </a:endParaRPr>
          </a:p>
          <a:p>
            <a:endParaRPr lang="en-CA" dirty="0">
              <a:cs typeface="Calibri"/>
            </a:endParaRPr>
          </a:p>
          <a:p>
            <a:endParaRPr lang="en-CA" dirty="0">
              <a:cs typeface="Calibri"/>
            </a:endParaRPr>
          </a:p>
          <a:p>
            <a:endParaRPr lang="en-CA" dirty="0">
              <a:cs typeface="Calibri"/>
            </a:endParaRPr>
          </a:p>
          <a:p>
            <a:endParaRPr lang="en-CA" dirty="0">
              <a:cs typeface="Calibri"/>
            </a:endParaRPr>
          </a:p>
        </p:txBody>
      </p:sp>
      <p:sp>
        <p:nvSpPr>
          <p:cNvPr id="4" name="Slide Number Placeholder 3"/>
          <p:cNvSpPr>
            <a:spLocks noGrp="1"/>
          </p:cNvSpPr>
          <p:nvPr>
            <p:ph type="sldNum" sz="quarter" idx="5"/>
          </p:nvPr>
        </p:nvSpPr>
        <p:spPr/>
        <p:txBody>
          <a:bodyPr/>
          <a:lstStyle/>
          <a:p>
            <a:fld id="{37CD79CE-713A-4569-A52C-CA3FEA2234B8}" type="slidenum">
              <a:rPr lang="en-CA" smtClean="0"/>
              <a:t>8</a:t>
            </a:fld>
            <a:endParaRPr lang="en-CA"/>
          </a:p>
        </p:txBody>
      </p:sp>
    </p:spTree>
    <p:extLst>
      <p:ext uri="{BB962C8B-B14F-4D97-AF65-F5344CB8AC3E}">
        <p14:creationId xmlns:p14="http://schemas.microsoft.com/office/powerpoint/2010/main" val="2542896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CA" sz="1800" b="0" i="0" dirty="0">
                <a:solidFill>
                  <a:srgbClr val="000000"/>
                </a:solidFill>
                <a:effectLst/>
                <a:latin typeface="Verdana" panose="020B0604030504040204" pitchFamily="34" charset="0"/>
              </a:rPr>
              <a:t>Before I get into talking about specific reading formats, I want to give a quick explanation of accessible literacy and why it matters. </a:t>
            </a:r>
            <a:endParaRPr lang="en-CA" b="0" i="0" dirty="0">
              <a:solidFill>
                <a:srgbClr val="000000"/>
              </a:solidFill>
              <a:effectLst/>
              <a:latin typeface="Segoe UI" panose="020B0502040204020203" pitchFamily="34" charset="0"/>
            </a:endParaRPr>
          </a:p>
          <a:p>
            <a:pPr algn="l" rtl="0" fontAlgn="base"/>
            <a:r>
              <a:rPr lang="en-CA" sz="1800" b="0" i="0" dirty="0">
                <a:solidFill>
                  <a:srgbClr val="000000"/>
                </a:solidFill>
                <a:effectLst/>
                <a:latin typeface="Verdana" panose="020B0604030504040204" pitchFamily="34" charset="0"/>
              </a:rPr>
              <a:t>Accessible literacy refers to being able to read in whatever format meets your needs; in whatever format is most accessible to you.  </a:t>
            </a:r>
            <a:endParaRPr lang="en-CA" b="0" i="0" dirty="0">
              <a:solidFill>
                <a:srgbClr val="000000"/>
              </a:solidFill>
              <a:effectLst/>
              <a:latin typeface="Segoe UI" panose="020B0502040204020203" pitchFamily="34" charset="0"/>
            </a:endParaRPr>
          </a:p>
          <a:p>
            <a:pPr algn="l" rtl="0" fontAlgn="base"/>
            <a:r>
              <a:rPr lang="en-CA" sz="1800" b="0" i="0" dirty="0">
                <a:solidFill>
                  <a:srgbClr val="000000"/>
                </a:solidFill>
                <a:effectLst/>
                <a:latin typeface="Verdana" panose="020B0604030504040204" pitchFamily="34" charset="0"/>
              </a:rPr>
              <a:t>And why does it matter? On a very basic level, it matters because everyone should have the option to read as independently as possible, if they choose to.  </a:t>
            </a:r>
            <a:endParaRPr lang="en-CA" b="0" i="0" dirty="0">
              <a:solidFill>
                <a:srgbClr val="000000"/>
              </a:solidFill>
              <a:effectLst/>
              <a:latin typeface="Segoe UI" panose="020B0502040204020203" pitchFamily="34" charset="0"/>
            </a:endParaRPr>
          </a:p>
          <a:p>
            <a:pPr algn="l" rtl="0" fontAlgn="base"/>
            <a:r>
              <a:rPr lang="en-CA" sz="1800" b="0" i="0" dirty="0">
                <a:solidFill>
                  <a:srgbClr val="000000"/>
                </a:solidFill>
                <a:effectLst/>
                <a:latin typeface="Verdana" panose="020B0604030504040204" pitchFamily="34" charset="0"/>
              </a:rPr>
              <a:t>It also matters that people are aware of the accessible formats that are available and know when to suggest each of them. This is especially true for folks like library staff and educators but it’s also true for parents and caregivers. Knowing how to recognize a reader’s needs and then recommending a format that works for those needs goes a long way to not only supporting their literacy development but also their love and enjoyment of reading. </a:t>
            </a:r>
            <a:endParaRPr lang="en-CA" b="0" i="0" dirty="0">
              <a:solidFill>
                <a:srgbClr val="000000"/>
              </a:solidFill>
              <a:effectLst/>
              <a:latin typeface="Segoe UI" panose="020B0502040204020203" pitchFamily="34" charset="0"/>
            </a:endParaRPr>
          </a:p>
          <a:p>
            <a:endParaRPr lang="en-CA" dirty="0"/>
          </a:p>
        </p:txBody>
      </p:sp>
      <p:sp>
        <p:nvSpPr>
          <p:cNvPr id="4" name="Slide Number Placeholder 3"/>
          <p:cNvSpPr>
            <a:spLocks noGrp="1"/>
          </p:cNvSpPr>
          <p:nvPr>
            <p:ph type="sldNum" sz="quarter" idx="5"/>
          </p:nvPr>
        </p:nvSpPr>
        <p:spPr/>
        <p:txBody>
          <a:bodyPr/>
          <a:lstStyle/>
          <a:p>
            <a:fld id="{37CD79CE-713A-4569-A52C-CA3FEA2234B8}" type="slidenum">
              <a:rPr lang="en-CA" smtClean="0"/>
              <a:t>9</a:t>
            </a:fld>
            <a:endParaRPr lang="en-CA"/>
          </a:p>
        </p:txBody>
      </p:sp>
    </p:spTree>
    <p:extLst>
      <p:ext uri="{BB962C8B-B14F-4D97-AF65-F5344CB8AC3E}">
        <p14:creationId xmlns:p14="http://schemas.microsoft.com/office/powerpoint/2010/main" val="4061782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ln w="19050">
            <a:solidFill>
              <a:schemeClr val="accent2">
                <a:lumMod val="75000"/>
              </a:schemeClr>
            </a:solidFill>
          </a:ln>
        </p:spPr>
        <p:txBody>
          <a:bodyPr/>
          <a:lstStyle>
            <a:lvl1pPr>
              <a:defRPr>
                <a:solidFill>
                  <a:schemeClr val="tx2">
                    <a:lumMod val="50000"/>
                  </a:schemeClr>
                </a:solidFill>
              </a:defRPr>
            </a:lvl1p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a:ln w="19050">
            <a:solidFill>
              <a:schemeClr val="accent2">
                <a:lumMod val="75000"/>
              </a:schemeClr>
            </a:solidFill>
          </a:ln>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2805870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Tree>
    <p:extLst>
      <p:ext uri="{BB962C8B-B14F-4D97-AF65-F5344CB8AC3E}">
        <p14:creationId xmlns:p14="http://schemas.microsoft.com/office/powerpoint/2010/main" val="60236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123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normAutofit/>
          </a:bodyPr>
          <a:lstStyle>
            <a:lvl1pPr algn="l">
              <a:defRPr sz="2800" b="1">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32177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698100"/>
            <a:ext cx="7315200" cy="566738"/>
          </a:xfrm>
          <a:ln w="19050">
            <a:solidFill>
              <a:schemeClr val="accent2">
                <a:lumMod val="75000"/>
              </a:schemeClr>
            </a:solidFill>
          </a:ln>
        </p:spPr>
        <p:txBody>
          <a:bodyPr anchor="b">
            <a:normAutofit/>
          </a:bodyPr>
          <a:lstStyle>
            <a:lvl1pPr algn="l">
              <a:defRPr sz="2800" b="1">
                <a:solidFill>
                  <a:schemeClr val="tx2">
                    <a:lumMod val="75000"/>
                  </a:schemeClr>
                </a:solidFill>
              </a:defRPr>
            </a:lvl1pPr>
          </a:lstStyle>
          <a:p>
            <a:r>
              <a:rPr lang="en-US"/>
              <a:t>Click to edit Master title style</a:t>
            </a:r>
            <a:endParaRPr lang="en-CA"/>
          </a:p>
        </p:txBody>
      </p:sp>
      <p:sp>
        <p:nvSpPr>
          <p:cNvPr id="3" name="Picture Placeholder 2"/>
          <p:cNvSpPr>
            <a:spLocks noGrp="1"/>
          </p:cNvSpPr>
          <p:nvPr>
            <p:ph type="pic" idx="1"/>
          </p:nvPr>
        </p:nvSpPr>
        <p:spPr>
          <a:xfrm>
            <a:off x="2389717" y="480800"/>
            <a:ext cx="7315200" cy="4114800"/>
          </a:xfrm>
        </p:spPr>
        <p:txBody>
          <a:bodyPr>
            <a:normAutofit/>
          </a:bodyPr>
          <a:lstStyle>
            <a:lvl1pPr marL="0" indent="0">
              <a:buNone/>
              <a:defRPr sz="3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2389717" y="5367338"/>
            <a:ext cx="7315200" cy="804862"/>
          </a:xfrm>
          <a:ln w="19050">
            <a:solidFill>
              <a:schemeClr val="accent2">
                <a:lumMod val="75000"/>
              </a:schemeClr>
            </a:solidFill>
          </a:ln>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151930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94126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chemeClr val="tx2">
                    <a:lumMod val="75000"/>
                  </a:schemeClr>
                </a:solidFill>
              </a:defRPr>
            </a:lvl1pPr>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9304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Tree>
    <p:extLst>
      <p:ext uri="{BB962C8B-B14F-4D97-AF65-F5344CB8AC3E}">
        <p14:creationId xmlns:p14="http://schemas.microsoft.com/office/powerpoint/2010/main" val="144197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72104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16328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16954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ln w="19050">
            <a:solidFill>
              <a:schemeClr val="accent2">
                <a:lumMod val="75000"/>
              </a:schemeClr>
            </a:solidFill>
          </a:ln>
        </p:spPr>
        <p:txBody>
          <a:bodyPr/>
          <a:lstStyle>
            <a:lvl1pPr>
              <a:defRPr>
                <a:solidFill>
                  <a:schemeClr val="tx2">
                    <a:lumMod val="50000"/>
                  </a:schemeClr>
                </a:solidFill>
              </a:defRPr>
            </a:lvl1p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a:ln w="19050">
            <a:solidFill>
              <a:schemeClr val="accent2">
                <a:lumMod val="75000"/>
              </a:schemeClr>
            </a:solidFill>
          </a:ln>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1442798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ln w="19050">
            <a:solidFill>
              <a:schemeClr val="accent2">
                <a:lumMod val="75000"/>
              </a:schemeClr>
            </a:solidFill>
          </a:ln>
        </p:spPr>
        <p:txBody>
          <a:bodyPr anchor="t"/>
          <a:lstStyle>
            <a:lvl1pPr algn="l">
              <a:defRPr sz="4000" b="1" cap="all">
                <a:solidFill>
                  <a:schemeClr val="tx2">
                    <a:lumMod val="75000"/>
                  </a:schemeClr>
                </a:solidFill>
              </a:defRPr>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a:ln w="19050">
            <a:solidFill>
              <a:schemeClr val="accent2">
                <a:lumMod val="75000"/>
              </a:schemeClr>
            </a:solidFill>
          </a:ln>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13321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21859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363838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a:extLst>
              <a:ext uri="{FF2B5EF4-FFF2-40B4-BE49-F238E27FC236}">
                <a16:creationId xmlns:a16="http://schemas.microsoft.com/office/drawing/2014/main" id="{BD33DAC2-63B0-4F7D-B884-8A188CAA93D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8880" y="5518778"/>
            <a:ext cx="5040130" cy="1214771"/>
          </a:xfrm>
          <a:prstGeom prst="rect">
            <a:avLst/>
          </a:prstGeom>
        </p:spPr>
      </p:pic>
    </p:spTree>
    <p:extLst>
      <p:ext uri="{BB962C8B-B14F-4D97-AF65-F5344CB8AC3E}">
        <p14:creationId xmlns:p14="http://schemas.microsoft.com/office/powerpoint/2010/main" val="3797193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spcBef>
          <a:spcPct val="0"/>
        </a:spcBef>
        <a:buNone/>
        <a:defRPr sz="4800"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1" name="TextBox 10"/>
          <p:cNvSpPr txBox="1"/>
          <p:nvPr/>
        </p:nvSpPr>
        <p:spPr>
          <a:xfrm>
            <a:off x="609600" y="6126164"/>
            <a:ext cx="3454400" cy="430887"/>
          </a:xfrm>
          <a:prstGeom prst="rect">
            <a:avLst/>
          </a:prstGeom>
          <a:noFill/>
        </p:spPr>
        <p:txBody>
          <a:bodyPr wrap="square" rtlCol="0">
            <a:spAutoFit/>
          </a:bodyPr>
          <a:lstStyle/>
          <a:p>
            <a:r>
              <a:rPr lang="en-CA" sz="2200" b="1">
                <a:solidFill>
                  <a:schemeClr val="accent2">
                    <a:lumMod val="75000"/>
                  </a:schemeClr>
                </a:solidFill>
                <a:latin typeface="Century Gothic" panose="020B0502020202020204" pitchFamily="34" charset="0"/>
              </a:rPr>
              <a:t>celalibrary.ca</a:t>
            </a:r>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20552" y="5697170"/>
            <a:ext cx="4336329" cy="1045141"/>
          </a:xfrm>
          <a:prstGeom prst="rect">
            <a:avLst/>
          </a:prstGeom>
        </p:spPr>
      </p:pic>
    </p:spTree>
    <p:extLst>
      <p:ext uri="{BB962C8B-B14F-4D97-AF65-F5344CB8AC3E}">
        <p14:creationId xmlns:p14="http://schemas.microsoft.com/office/powerpoint/2010/main" val="323111849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spcBef>
          <a:spcPct val="0"/>
        </a:spcBef>
        <a:buNone/>
        <a:defRPr sz="4800"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hyperlink" Target="https://www.surveymonkey.com/r/CELAeducatorgroup" TargetMode="External"/><Relationship Id="rId3" Type="http://schemas.openxmlformats.org/officeDocument/2006/relationships/hyperlink" Target="mailto:rachel.breau@celalibrary.ca" TargetMode="External"/><Relationship Id="rId7" Type="http://schemas.openxmlformats.org/officeDocument/2006/relationships/hyperlink" Target="https://celalibrary.ca/childteengroup"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s://celalibrary.ca/" TargetMode="External"/><Relationship Id="rId5" Type="http://schemas.openxmlformats.org/officeDocument/2006/relationships/hyperlink" Target="https://celalibrary.ca/sites/default/files/2024-06/Talking%20about%20accessible%20literacy%20FINAL.pdf" TargetMode="External"/><Relationship Id="rId4" Type="http://schemas.openxmlformats.org/officeDocument/2006/relationships/hyperlink" Target="mailto:denise.scott@celalibrary.c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150.statcan.gc.ca/n1/pub/89-654-x/89-654-x2023003-eng.htm"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E74E-01E3-1838-F56E-DD7009FF11EB}"/>
              </a:ext>
            </a:extLst>
          </p:cNvPr>
          <p:cNvSpPr>
            <a:spLocks noGrp="1"/>
          </p:cNvSpPr>
          <p:nvPr>
            <p:ph type="ctrTitle"/>
          </p:nvPr>
        </p:nvSpPr>
        <p:spPr/>
        <p:txBody>
          <a:bodyPr>
            <a:normAutofit/>
          </a:bodyPr>
          <a:lstStyle/>
          <a:p>
            <a:r>
              <a:rPr lang="en-US" sz="4000">
                <a:effectLst/>
                <a:latin typeface="Verdana" panose="020B0604030504040204" pitchFamily="34" charset="0"/>
                <a:ea typeface="Calibri" panose="020F0502020204030204" pitchFamily="34" charset="0"/>
                <a:cs typeface="Times New Roman" panose="02020603050405020304" pitchFamily="18" charset="0"/>
              </a:rPr>
              <a:t>Help! How do I support struggling readers? </a:t>
            </a:r>
            <a:endParaRPr lang="fr-CA" sz="8800"/>
          </a:p>
        </p:txBody>
      </p:sp>
      <p:sp>
        <p:nvSpPr>
          <p:cNvPr id="3" name="Subtitle 2">
            <a:extLst>
              <a:ext uri="{FF2B5EF4-FFF2-40B4-BE49-F238E27FC236}">
                <a16:creationId xmlns:a16="http://schemas.microsoft.com/office/drawing/2014/main" id="{0AD30FC8-A3F9-B62D-54D2-FF847D70900E}"/>
              </a:ext>
            </a:extLst>
          </p:cNvPr>
          <p:cNvSpPr>
            <a:spLocks noGrp="1"/>
          </p:cNvSpPr>
          <p:nvPr>
            <p:ph type="subTitle" idx="1"/>
          </p:nvPr>
        </p:nvSpPr>
        <p:spPr/>
        <p:txBody>
          <a:bodyPr/>
          <a:lstStyle/>
          <a:p>
            <a:r>
              <a:rPr lang="en-US" sz="3600">
                <a:effectLst/>
                <a:latin typeface="Verdana" panose="020B0604030504040204" pitchFamily="34" charset="0"/>
                <a:ea typeface="Calibri" panose="020F0502020204030204" pitchFamily="34" charset="0"/>
                <a:cs typeface="Times New Roman" panose="02020603050405020304" pitchFamily="18" charset="0"/>
              </a:rPr>
              <a:t>An introduction to accessible literacy and reading formats.</a:t>
            </a:r>
            <a:endParaRPr lang="fr-CA"/>
          </a:p>
        </p:txBody>
      </p:sp>
    </p:spTree>
    <p:extLst>
      <p:ext uri="{BB962C8B-B14F-4D97-AF65-F5344CB8AC3E}">
        <p14:creationId xmlns:p14="http://schemas.microsoft.com/office/powerpoint/2010/main" val="4251461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942573-BC70-D21F-7C84-C62BC6AC0128}"/>
              </a:ext>
            </a:extLst>
          </p:cNvPr>
          <p:cNvSpPr>
            <a:spLocks noGrp="1"/>
          </p:cNvSpPr>
          <p:nvPr>
            <p:ph type="title"/>
          </p:nvPr>
        </p:nvSpPr>
        <p:spPr>
          <a:xfrm>
            <a:off x="609600" y="274638"/>
            <a:ext cx="10972800" cy="1143000"/>
          </a:xfrm>
        </p:spPr>
        <p:txBody>
          <a:bodyPr anchor="ctr">
            <a:normAutofit/>
          </a:bodyPr>
          <a:lstStyle/>
          <a:p>
            <a:r>
              <a:rPr lang="en-US"/>
              <a:t>Accessible Formats</a:t>
            </a:r>
            <a:endParaRPr lang="en-CA"/>
          </a:p>
        </p:txBody>
      </p:sp>
      <p:pic>
        <p:nvPicPr>
          <p:cNvPr id="2" name="Picture 1" descr="A child standing at a table reads a braille book.">
            <a:extLst>
              <a:ext uri="{FF2B5EF4-FFF2-40B4-BE49-F238E27FC236}">
                <a16:creationId xmlns:a16="http://schemas.microsoft.com/office/drawing/2014/main" id="{6043E3A0-0965-1310-85D0-BDD59D221992}"/>
              </a:ext>
            </a:extLst>
          </p:cNvPr>
          <p:cNvPicPr>
            <a:picLocks noChangeAspect="1"/>
          </p:cNvPicPr>
          <p:nvPr/>
        </p:nvPicPr>
        <p:blipFill>
          <a:blip r:embed="rId3"/>
          <a:stretch>
            <a:fillRect/>
          </a:stretch>
        </p:blipFill>
        <p:spPr>
          <a:xfrm>
            <a:off x="1476730" y="1589314"/>
            <a:ext cx="2500285" cy="3679372"/>
          </a:xfrm>
          <a:prstGeom prst="rect">
            <a:avLst/>
          </a:prstGeom>
        </p:spPr>
      </p:pic>
      <p:pic>
        <p:nvPicPr>
          <p:cNvPr id="5" name="Picture 4" descr="A child reading a book and wearing headphones.">
            <a:extLst>
              <a:ext uri="{FF2B5EF4-FFF2-40B4-BE49-F238E27FC236}">
                <a16:creationId xmlns:a16="http://schemas.microsoft.com/office/drawing/2014/main" id="{9786915F-7B54-EA1C-AF2B-F0C859211EBB}"/>
              </a:ext>
            </a:extLst>
          </p:cNvPr>
          <p:cNvPicPr>
            <a:picLocks noChangeAspect="1"/>
          </p:cNvPicPr>
          <p:nvPr/>
        </p:nvPicPr>
        <p:blipFill>
          <a:blip r:embed="rId4"/>
          <a:srcRect t="2844" r="2222" b="-474"/>
          <a:stretch/>
        </p:blipFill>
        <p:spPr>
          <a:xfrm>
            <a:off x="4588329" y="2298246"/>
            <a:ext cx="3352801" cy="2250430"/>
          </a:xfrm>
          <a:prstGeom prst="rect">
            <a:avLst/>
          </a:prstGeom>
        </p:spPr>
      </p:pic>
      <p:pic>
        <p:nvPicPr>
          <p:cNvPr id="6" name="Picture 5" descr="A child sitting on the grass using a tablet.">
            <a:extLst>
              <a:ext uri="{FF2B5EF4-FFF2-40B4-BE49-F238E27FC236}">
                <a16:creationId xmlns:a16="http://schemas.microsoft.com/office/drawing/2014/main" id="{DC3A0E8E-EB30-7595-A3FD-92013048F030}"/>
              </a:ext>
            </a:extLst>
          </p:cNvPr>
          <p:cNvPicPr>
            <a:picLocks noChangeAspect="1"/>
          </p:cNvPicPr>
          <p:nvPr/>
        </p:nvPicPr>
        <p:blipFill>
          <a:blip r:embed="rId5"/>
          <a:stretch>
            <a:fillRect/>
          </a:stretch>
        </p:blipFill>
        <p:spPr>
          <a:xfrm>
            <a:off x="8516459" y="1589314"/>
            <a:ext cx="2496053" cy="3679372"/>
          </a:xfrm>
          <a:prstGeom prst="rect">
            <a:avLst/>
          </a:prstGeom>
        </p:spPr>
      </p:pic>
    </p:spTree>
    <p:extLst>
      <p:ext uri="{BB962C8B-B14F-4D97-AF65-F5344CB8AC3E}">
        <p14:creationId xmlns:p14="http://schemas.microsoft.com/office/powerpoint/2010/main" val="953664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E57B-92F1-708D-B65E-A275143FDB05}"/>
              </a:ext>
            </a:extLst>
          </p:cNvPr>
          <p:cNvSpPr>
            <a:spLocks noGrp="1"/>
          </p:cNvSpPr>
          <p:nvPr>
            <p:ph type="title"/>
          </p:nvPr>
        </p:nvSpPr>
        <p:spPr/>
        <p:txBody>
          <a:bodyPr/>
          <a:lstStyle/>
          <a:p>
            <a:r>
              <a:rPr lang="en-US"/>
              <a:t>E-books</a:t>
            </a:r>
            <a:endParaRPr lang="en-CA"/>
          </a:p>
        </p:txBody>
      </p:sp>
      <p:sp>
        <p:nvSpPr>
          <p:cNvPr id="3" name="Content Placeholder 2">
            <a:extLst>
              <a:ext uri="{FF2B5EF4-FFF2-40B4-BE49-F238E27FC236}">
                <a16:creationId xmlns:a16="http://schemas.microsoft.com/office/drawing/2014/main" id="{DF5C7F58-681E-C97B-83BE-21C5C83128E4}"/>
              </a:ext>
            </a:extLst>
          </p:cNvPr>
          <p:cNvSpPr>
            <a:spLocks noGrp="1"/>
          </p:cNvSpPr>
          <p:nvPr>
            <p:ph sz="half" idx="1"/>
          </p:nvPr>
        </p:nvSpPr>
        <p:spPr>
          <a:xfrm>
            <a:off x="609600" y="1260391"/>
            <a:ext cx="5384800" cy="4865773"/>
          </a:xfrm>
        </p:spPr>
        <p:txBody>
          <a:bodyPr vert="horz" lIns="91440" tIns="45720" rIns="91440" bIns="45720" rtlCol="0" anchor="t">
            <a:normAutofit/>
          </a:bodyPr>
          <a:lstStyle/>
          <a:p>
            <a:pPr marL="0" indent="0">
              <a:buNone/>
            </a:pPr>
            <a:r>
              <a:rPr lang="en-CA" sz="2000"/>
              <a:t>What: Book text represented on a screen</a:t>
            </a:r>
          </a:p>
          <a:p>
            <a:pPr marL="0" indent="0">
              <a:buNone/>
            </a:pPr>
            <a:endParaRPr lang="en-CA" sz="2000"/>
          </a:p>
          <a:p>
            <a:pPr marL="0" indent="0">
              <a:buNone/>
            </a:pPr>
            <a:r>
              <a:rPr lang="en-CA" sz="2000">
                <a:ea typeface="Verdana"/>
              </a:rPr>
              <a:t>Why:</a:t>
            </a:r>
            <a:endParaRPr lang="en-CA" sz="2000"/>
          </a:p>
          <a:p>
            <a:r>
              <a:rPr lang="en-CA" sz="2000"/>
              <a:t>Customizable: font, sizing, and colour</a:t>
            </a:r>
            <a:endParaRPr lang="en-CA" sz="2000">
              <a:ea typeface="Verdana"/>
            </a:endParaRPr>
          </a:p>
          <a:p>
            <a:r>
              <a:rPr lang="en-CA" sz="2000"/>
              <a:t>Read along options</a:t>
            </a:r>
          </a:p>
          <a:p>
            <a:r>
              <a:rPr lang="en-CA" sz="2000">
                <a:ea typeface="Verdana"/>
              </a:rPr>
              <a:t>Voice controls</a:t>
            </a:r>
          </a:p>
          <a:p>
            <a:endParaRPr lang="en-CA" sz="2000">
              <a:ea typeface="Verdana"/>
            </a:endParaRPr>
          </a:p>
          <a:p>
            <a:pPr marL="0" indent="0">
              <a:buNone/>
            </a:pPr>
            <a:r>
              <a:rPr lang="en-CA" sz="2000">
                <a:ea typeface="Verdana"/>
              </a:rPr>
              <a:t>Who: Readers who are neurodivergent or have low vision, learning disabilities, dyslexia, or mobility disabilities</a:t>
            </a:r>
          </a:p>
          <a:p>
            <a:endParaRPr lang="en-CA" sz="2000">
              <a:ea typeface="Verdana"/>
            </a:endParaRPr>
          </a:p>
        </p:txBody>
      </p:sp>
      <p:pic>
        <p:nvPicPr>
          <p:cNvPr id="5" name="DolphinEasyReader DAISY text demo_edited_EN">
            <a:hlinkClick r:id="" action="ppaction://media"/>
            <a:extLst>
              <a:ext uri="{FF2B5EF4-FFF2-40B4-BE49-F238E27FC236}">
                <a16:creationId xmlns:a16="http://schemas.microsoft.com/office/drawing/2014/main" id="{9B0B0CBD-CD80-D18E-3B4F-459A22E955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89096" y="273909"/>
            <a:ext cx="3184652" cy="6320480"/>
          </a:xfrm>
          <a:prstGeom prst="rect">
            <a:avLst/>
          </a:prstGeom>
        </p:spPr>
      </p:pic>
    </p:spTree>
    <p:extLst>
      <p:ext uri="{BB962C8B-B14F-4D97-AF65-F5344CB8AC3E}">
        <p14:creationId xmlns:p14="http://schemas.microsoft.com/office/powerpoint/2010/main" val="255507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E57B-92F1-708D-B65E-A275143FDB05}"/>
              </a:ext>
            </a:extLst>
          </p:cNvPr>
          <p:cNvSpPr>
            <a:spLocks noGrp="1"/>
          </p:cNvSpPr>
          <p:nvPr>
            <p:ph type="title"/>
          </p:nvPr>
        </p:nvSpPr>
        <p:spPr/>
        <p:txBody>
          <a:bodyPr/>
          <a:lstStyle/>
          <a:p>
            <a:r>
              <a:rPr lang="en-US"/>
              <a:t>Braille</a:t>
            </a:r>
            <a:endParaRPr lang="en-CA"/>
          </a:p>
        </p:txBody>
      </p:sp>
      <p:sp>
        <p:nvSpPr>
          <p:cNvPr id="6" name="Content Placeholder 2">
            <a:extLst>
              <a:ext uri="{FF2B5EF4-FFF2-40B4-BE49-F238E27FC236}">
                <a16:creationId xmlns:a16="http://schemas.microsoft.com/office/drawing/2014/main" id="{3395DA9C-0491-8AC5-DEC8-C2BAD7C17333}"/>
              </a:ext>
            </a:extLst>
          </p:cNvPr>
          <p:cNvSpPr txBox="1">
            <a:spLocks/>
          </p:cNvSpPr>
          <p:nvPr/>
        </p:nvSpPr>
        <p:spPr>
          <a:xfrm>
            <a:off x="609600" y="1260391"/>
            <a:ext cx="6054124" cy="486577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CA" sz="2000"/>
              <a:t>What: A series of raised dots. Each letter or number is made of a combination of six dots.</a:t>
            </a:r>
            <a:endParaRPr lang="en-CA" sz="2000">
              <a:ea typeface="Verdana"/>
            </a:endParaRPr>
          </a:p>
          <a:p>
            <a:pPr marL="0" indent="0">
              <a:buFont typeface="Arial" panose="020B0604020202020204" pitchFamily="34" charset="0"/>
              <a:buNone/>
            </a:pPr>
            <a:endParaRPr lang="en-CA" sz="2000"/>
          </a:p>
          <a:p>
            <a:pPr marL="0" indent="0">
              <a:buFont typeface="Arial" panose="020B0604020202020204" pitchFamily="34" charset="0"/>
              <a:buNone/>
            </a:pPr>
            <a:r>
              <a:rPr lang="en-CA" sz="2000">
                <a:ea typeface="Verdana"/>
              </a:rPr>
              <a:t>Why:</a:t>
            </a:r>
            <a:endParaRPr lang="en-CA" sz="2000"/>
          </a:p>
          <a:p>
            <a:r>
              <a:rPr lang="en-CA" sz="2000">
                <a:ea typeface="Verdana"/>
              </a:rPr>
              <a:t>Read by touch not sight</a:t>
            </a:r>
          </a:p>
          <a:p>
            <a:r>
              <a:rPr lang="en-CA" sz="2000"/>
              <a:t>Important literacy tool</a:t>
            </a:r>
          </a:p>
          <a:p>
            <a:r>
              <a:rPr lang="en-CA" sz="2000">
                <a:ea typeface="Verdana"/>
              </a:rPr>
              <a:t>Can read independently and at own pace</a:t>
            </a:r>
          </a:p>
          <a:p>
            <a:r>
              <a:rPr lang="en-CA" sz="2000">
                <a:ea typeface="Verdana"/>
              </a:rPr>
              <a:t>Available in print and electronically</a:t>
            </a:r>
          </a:p>
          <a:p>
            <a:endParaRPr lang="en-CA" sz="2000">
              <a:ea typeface="Verdana"/>
            </a:endParaRPr>
          </a:p>
          <a:p>
            <a:pPr marL="0" indent="0">
              <a:buNone/>
            </a:pPr>
            <a:r>
              <a:rPr lang="en-CA" sz="2000">
                <a:ea typeface="Verdana"/>
              </a:rPr>
              <a:t>Who: Readers who blind, deafblind, or have low vision</a:t>
            </a:r>
          </a:p>
          <a:p>
            <a:endParaRPr lang="en-CA" sz="2000">
              <a:ea typeface="Verdana"/>
            </a:endParaRPr>
          </a:p>
        </p:txBody>
      </p:sp>
      <p:pic>
        <p:nvPicPr>
          <p:cNvPr id="4" name="Picture 3" descr="Braille display device.">
            <a:extLst>
              <a:ext uri="{FF2B5EF4-FFF2-40B4-BE49-F238E27FC236}">
                <a16:creationId xmlns:a16="http://schemas.microsoft.com/office/drawing/2014/main" id="{C84F6295-6357-AAB1-3F08-3228E5CD621C}"/>
              </a:ext>
            </a:extLst>
          </p:cNvPr>
          <p:cNvPicPr>
            <a:picLocks noChangeAspect="1"/>
          </p:cNvPicPr>
          <p:nvPr/>
        </p:nvPicPr>
        <p:blipFill>
          <a:blip r:embed="rId3"/>
          <a:stretch>
            <a:fillRect/>
          </a:stretch>
        </p:blipFill>
        <p:spPr>
          <a:xfrm>
            <a:off x="7327300" y="3694927"/>
            <a:ext cx="4107077" cy="2063063"/>
          </a:xfrm>
          <a:prstGeom prst="rect">
            <a:avLst/>
          </a:prstGeom>
        </p:spPr>
      </p:pic>
      <p:pic>
        <p:nvPicPr>
          <p:cNvPr id="5" name="Picture 4" descr="Braille alphabet">
            <a:extLst>
              <a:ext uri="{FF2B5EF4-FFF2-40B4-BE49-F238E27FC236}">
                <a16:creationId xmlns:a16="http://schemas.microsoft.com/office/drawing/2014/main" id="{AD565D86-A711-E922-1470-C35F25703A2A}"/>
              </a:ext>
            </a:extLst>
          </p:cNvPr>
          <p:cNvPicPr>
            <a:picLocks noChangeAspect="1"/>
          </p:cNvPicPr>
          <p:nvPr/>
        </p:nvPicPr>
        <p:blipFill>
          <a:blip r:embed="rId4"/>
          <a:stretch>
            <a:fillRect/>
          </a:stretch>
        </p:blipFill>
        <p:spPr>
          <a:xfrm>
            <a:off x="7265386" y="1001670"/>
            <a:ext cx="4333875" cy="1847850"/>
          </a:xfrm>
          <a:prstGeom prst="rect">
            <a:avLst/>
          </a:prstGeom>
          <a:ln>
            <a:solidFill>
              <a:schemeClr val="tx1"/>
            </a:solidFill>
          </a:ln>
        </p:spPr>
      </p:pic>
    </p:spTree>
    <p:extLst>
      <p:ext uri="{BB962C8B-B14F-4D97-AF65-F5344CB8AC3E}">
        <p14:creationId xmlns:p14="http://schemas.microsoft.com/office/powerpoint/2010/main" val="3996651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E57B-92F1-708D-B65E-A275143FDB05}"/>
              </a:ext>
            </a:extLst>
          </p:cNvPr>
          <p:cNvSpPr>
            <a:spLocks noGrp="1"/>
          </p:cNvSpPr>
          <p:nvPr>
            <p:ph type="title"/>
          </p:nvPr>
        </p:nvSpPr>
        <p:spPr/>
        <p:txBody>
          <a:bodyPr/>
          <a:lstStyle/>
          <a:p>
            <a:r>
              <a:rPr lang="en-US"/>
              <a:t>Audiobooks</a:t>
            </a:r>
            <a:endParaRPr lang="en-CA"/>
          </a:p>
        </p:txBody>
      </p:sp>
      <p:sp>
        <p:nvSpPr>
          <p:cNvPr id="5" name="Content Placeholder 2">
            <a:extLst>
              <a:ext uri="{FF2B5EF4-FFF2-40B4-BE49-F238E27FC236}">
                <a16:creationId xmlns:a16="http://schemas.microsoft.com/office/drawing/2014/main" id="{09AB968D-E1B5-C003-9174-C99B169E4E06}"/>
              </a:ext>
            </a:extLst>
          </p:cNvPr>
          <p:cNvSpPr txBox="1">
            <a:spLocks/>
          </p:cNvSpPr>
          <p:nvPr/>
        </p:nvSpPr>
        <p:spPr>
          <a:xfrm>
            <a:off x="609600" y="1260391"/>
            <a:ext cx="7186827" cy="486577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CA" sz="2000"/>
              <a:t>What: Audio narration off text and image descriptions.</a:t>
            </a:r>
            <a:endParaRPr lang="en-CA" sz="2000">
              <a:ea typeface="Verdana"/>
            </a:endParaRPr>
          </a:p>
          <a:p>
            <a:pPr marL="0" indent="0">
              <a:buFont typeface="Arial" panose="020B0604020202020204" pitchFamily="34" charset="0"/>
              <a:buNone/>
            </a:pPr>
            <a:endParaRPr lang="en-CA" sz="2000"/>
          </a:p>
          <a:p>
            <a:pPr marL="0" indent="0">
              <a:buFont typeface="Arial" panose="020B0604020202020204" pitchFamily="34" charset="0"/>
              <a:buNone/>
            </a:pPr>
            <a:r>
              <a:rPr lang="en-CA" sz="2000">
                <a:ea typeface="Verdana"/>
              </a:rPr>
              <a:t>Why:</a:t>
            </a:r>
            <a:endParaRPr lang="en-CA" sz="2000"/>
          </a:p>
          <a:p>
            <a:r>
              <a:rPr lang="en-CA" sz="2000"/>
              <a:t>Customizable: speed, replay, voices</a:t>
            </a:r>
            <a:endParaRPr lang="en-CA" sz="2000">
              <a:ea typeface="Verdana"/>
            </a:endParaRPr>
          </a:p>
          <a:p>
            <a:r>
              <a:rPr lang="en-CA" sz="2000"/>
              <a:t>Critical listening skills, pronunciation, vocabulary</a:t>
            </a:r>
          </a:p>
          <a:p>
            <a:r>
              <a:rPr lang="en-CA" sz="2000">
                <a:ea typeface="Verdana"/>
              </a:rPr>
              <a:t>Stay current with school material and popular books</a:t>
            </a:r>
          </a:p>
          <a:p>
            <a:endParaRPr lang="en-CA" sz="2000">
              <a:ea typeface="Verdana"/>
            </a:endParaRPr>
          </a:p>
          <a:p>
            <a:pPr marL="0" indent="0">
              <a:buFont typeface="Arial" panose="020B0604020202020204" pitchFamily="34" charset="0"/>
              <a:buNone/>
            </a:pPr>
            <a:r>
              <a:rPr lang="en-CA" sz="2000">
                <a:ea typeface="Verdana"/>
              </a:rPr>
              <a:t>Who: Readers who are neurodivergent or have low vision, learning disabilities, dyslexia, or mobility disabilities</a:t>
            </a:r>
          </a:p>
          <a:p>
            <a:endParaRPr lang="en-CA" sz="2000">
              <a:ea typeface="Verdana"/>
            </a:endParaRPr>
          </a:p>
        </p:txBody>
      </p:sp>
      <p:pic>
        <p:nvPicPr>
          <p:cNvPr id="3" name="Picture 2" descr="Audio settings in the Dolphin EasyReader app.">
            <a:extLst>
              <a:ext uri="{FF2B5EF4-FFF2-40B4-BE49-F238E27FC236}">
                <a16:creationId xmlns:a16="http://schemas.microsoft.com/office/drawing/2014/main" id="{F49D567F-240F-EB8A-0E59-6E0EE09CE723}"/>
              </a:ext>
            </a:extLst>
          </p:cNvPr>
          <p:cNvPicPr>
            <a:picLocks noChangeAspect="1"/>
          </p:cNvPicPr>
          <p:nvPr/>
        </p:nvPicPr>
        <p:blipFill>
          <a:blip r:embed="rId3"/>
          <a:stretch>
            <a:fillRect/>
          </a:stretch>
        </p:blipFill>
        <p:spPr>
          <a:xfrm>
            <a:off x="8332547" y="751114"/>
            <a:ext cx="3005391" cy="5377542"/>
          </a:xfrm>
          <a:prstGeom prst="rect">
            <a:avLst/>
          </a:prstGeom>
          <a:ln>
            <a:solidFill>
              <a:schemeClr val="tx1"/>
            </a:solidFill>
          </a:ln>
        </p:spPr>
      </p:pic>
    </p:spTree>
    <p:extLst>
      <p:ext uri="{BB962C8B-B14F-4D97-AF65-F5344CB8AC3E}">
        <p14:creationId xmlns:p14="http://schemas.microsoft.com/office/powerpoint/2010/main" val="1653019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E57B-92F1-708D-B65E-A275143FDB05}"/>
              </a:ext>
            </a:extLst>
          </p:cNvPr>
          <p:cNvSpPr>
            <a:spLocks noGrp="1"/>
          </p:cNvSpPr>
          <p:nvPr>
            <p:ph type="title"/>
          </p:nvPr>
        </p:nvSpPr>
        <p:spPr/>
        <p:txBody>
          <a:bodyPr/>
          <a:lstStyle/>
          <a:p>
            <a:r>
              <a:rPr lang="en-US"/>
              <a:t>Decodable books</a:t>
            </a:r>
            <a:endParaRPr lang="en-CA"/>
          </a:p>
        </p:txBody>
      </p:sp>
      <p:sp>
        <p:nvSpPr>
          <p:cNvPr id="5" name="Content Placeholder 2">
            <a:extLst>
              <a:ext uri="{FF2B5EF4-FFF2-40B4-BE49-F238E27FC236}">
                <a16:creationId xmlns:a16="http://schemas.microsoft.com/office/drawing/2014/main" id="{1B0B54E2-A041-C71D-6BD1-79F7DEF98A5B}"/>
              </a:ext>
            </a:extLst>
          </p:cNvPr>
          <p:cNvSpPr>
            <a:spLocks noGrp="1"/>
          </p:cNvSpPr>
          <p:nvPr>
            <p:ph idx="1"/>
          </p:nvPr>
        </p:nvSpPr>
        <p:spPr>
          <a:xfrm>
            <a:off x="609600" y="1260391"/>
            <a:ext cx="5384800" cy="4865773"/>
          </a:xfrm>
        </p:spPr>
        <p:txBody>
          <a:bodyPr vert="horz" lIns="91440" tIns="45720" rIns="91440" bIns="45720" rtlCol="0" anchor="t">
            <a:normAutofit/>
          </a:bodyPr>
          <a:lstStyle/>
          <a:p>
            <a:pPr marL="0" indent="0">
              <a:buNone/>
            </a:pPr>
            <a:r>
              <a:rPr lang="en-CA" sz="2000"/>
              <a:t>What: Beginning reader books designed using phonics principles</a:t>
            </a:r>
            <a:endParaRPr lang="en-CA" sz="2000">
              <a:ea typeface="Verdana"/>
            </a:endParaRPr>
          </a:p>
          <a:p>
            <a:pPr marL="0" indent="0">
              <a:buNone/>
            </a:pPr>
            <a:endParaRPr lang="en-CA" sz="2000"/>
          </a:p>
          <a:p>
            <a:pPr marL="0" indent="0">
              <a:buNone/>
            </a:pPr>
            <a:r>
              <a:rPr lang="en-CA" sz="2000">
                <a:ea typeface="Verdana"/>
              </a:rPr>
              <a:t>Why:</a:t>
            </a:r>
            <a:endParaRPr lang="en-CA" sz="2000"/>
          </a:p>
          <a:p>
            <a:r>
              <a:rPr lang="en-CA" sz="2000"/>
              <a:t>Use words that can be sounded out</a:t>
            </a:r>
            <a:endParaRPr lang="en-CA" sz="2000">
              <a:ea typeface="Verdana"/>
            </a:endParaRPr>
          </a:p>
          <a:p>
            <a:r>
              <a:rPr lang="en-CA" sz="2000"/>
              <a:t>Build on skills in previous levels</a:t>
            </a:r>
            <a:endParaRPr lang="en-CA" sz="2000">
              <a:ea typeface="Verdana"/>
            </a:endParaRPr>
          </a:p>
          <a:p>
            <a:r>
              <a:rPr lang="en-CA" sz="2000">
                <a:ea typeface="Verdana"/>
              </a:rPr>
              <a:t>Develop confidence</a:t>
            </a:r>
          </a:p>
          <a:p>
            <a:endParaRPr lang="en-CA" sz="2000">
              <a:ea typeface="Verdana"/>
            </a:endParaRPr>
          </a:p>
          <a:p>
            <a:pPr marL="0" indent="0">
              <a:buNone/>
            </a:pPr>
            <a:r>
              <a:rPr lang="en-CA" sz="2000">
                <a:ea typeface="Verdana"/>
              </a:rPr>
              <a:t>Who: Readers who are neurodivergent or have learning disabilities or dyslexia</a:t>
            </a:r>
          </a:p>
          <a:p>
            <a:endParaRPr lang="en-CA" sz="2000">
              <a:ea typeface="Verdana"/>
            </a:endParaRPr>
          </a:p>
        </p:txBody>
      </p:sp>
      <p:grpSp>
        <p:nvGrpSpPr>
          <p:cNvPr id="7" name="Group 6" descr="Example of two decodable books.">
            <a:extLst>
              <a:ext uri="{FF2B5EF4-FFF2-40B4-BE49-F238E27FC236}">
                <a16:creationId xmlns:a16="http://schemas.microsoft.com/office/drawing/2014/main" id="{BEEA75F9-D8F5-8E55-A4F2-D6C2003C0803}"/>
              </a:ext>
            </a:extLst>
          </p:cNvPr>
          <p:cNvGrpSpPr/>
          <p:nvPr/>
        </p:nvGrpSpPr>
        <p:grpSpPr>
          <a:xfrm>
            <a:off x="6301525" y="1001486"/>
            <a:ext cx="5177354" cy="5582399"/>
            <a:chOff x="6301525" y="1001486"/>
            <a:chExt cx="5177354" cy="5582399"/>
          </a:xfrm>
        </p:grpSpPr>
        <p:pic>
          <p:nvPicPr>
            <p:cNvPr id="3" name="Picture 2" descr="Examples of two decodable books from Pearson's Bug Club Phonics Decodable readers..">
              <a:extLst>
                <a:ext uri="{FF2B5EF4-FFF2-40B4-BE49-F238E27FC236}">
                  <a16:creationId xmlns:a16="http://schemas.microsoft.com/office/drawing/2014/main" id="{98582954-7418-3314-F823-296382E18B7B}"/>
                </a:ext>
              </a:extLst>
            </p:cNvPr>
            <p:cNvPicPr>
              <a:picLocks noChangeAspect="1"/>
            </p:cNvPicPr>
            <p:nvPr/>
          </p:nvPicPr>
          <p:blipFill>
            <a:blip r:embed="rId3"/>
            <a:stretch>
              <a:fillRect/>
            </a:stretch>
          </p:blipFill>
          <p:spPr>
            <a:xfrm>
              <a:off x="6303236" y="1001486"/>
              <a:ext cx="5169900" cy="5236028"/>
            </a:xfrm>
            <a:prstGeom prst="rect">
              <a:avLst/>
            </a:prstGeom>
            <a:ln>
              <a:solidFill>
                <a:schemeClr val="tx1"/>
              </a:solidFill>
            </a:ln>
          </p:spPr>
        </p:pic>
        <p:sp>
          <p:nvSpPr>
            <p:cNvPr id="4" name="TextBox 3">
              <a:extLst>
                <a:ext uri="{FF2B5EF4-FFF2-40B4-BE49-F238E27FC236}">
                  <a16:creationId xmlns:a16="http://schemas.microsoft.com/office/drawing/2014/main" id="{97FC92D6-88DC-36F5-5265-77DFDD454F00}"/>
                </a:ext>
              </a:extLst>
            </p:cNvPr>
            <p:cNvSpPr txBox="1"/>
            <p:nvPr/>
          </p:nvSpPr>
          <p:spPr>
            <a:xfrm>
              <a:off x="6301525" y="6238705"/>
              <a:ext cx="5177354" cy="34518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Verdana"/>
                </a:rPr>
                <a:t>Pearson's Bug Club Phonics Decodable Readers</a:t>
              </a:r>
              <a:endParaRPr lang="en-US" sz="1600"/>
            </a:p>
          </p:txBody>
        </p:sp>
      </p:grpSp>
    </p:spTree>
    <p:extLst>
      <p:ext uri="{BB962C8B-B14F-4D97-AF65-F5344CB8AC3E}">
        <p14:creationId xmlns:p14="http://schemas.microsoft.com/office/powerpoint/2010/main" val="2402961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E57B-92F1-708D-B65E-A275143FDB05}"/>
              </a:ext>
            </a:extLst>
          </p:cNvPr>
          <p:cNvSpPr>
            <a:spLocks noGrp="1"/>
          </p:cNvSpPr>
          <p:nvPr>
            <p:ph type="title"/>
          </p:nvPr>
        </p:nvSpPr>
        <p:spPr/>
        <p:txBody>
          <a:bodyPr/>
          <a:lstStyle/>
          <a:p>
            <a:r>
              <a:rPr lang="en-US"/>
              <a:t>Hi-Lo books</a:t>
            </a:r>
            <a:endParaRPr lang="en-CA"/>
          </a:p>
        </p:txBody>
      </p:sp>
      <p:sp>
        <p:nvSpPr>
          <p:cNvPr id="5" name="Content Placeholder 2">
            <a:extLst>
              <a:ext uri="{FF2B5EF4-FFF2-40B4-BE49-F238E27FC236}">
                <a16:creationId xmlns:a16="http://schemas.microsoft.com/office/drawing/2014/main" id="{517349EB-814C-53A8-3A29-ED7112C5F4C3}"/>
              </a:ext>
            </a:extLst>
          </p:cNvPr>
          <p:cNvSpPr>
            <a:spLocks noGrp="1"/>
          </p:cNvSpPr>
          <p:nvPr>
            <p:ph idx="1"/>
          </p:nvPr>
        </p:nvSpPr>
        <p:spPr>
          <a:xfrm>
            <a:off x="609600" y="1260391"/>
            <a:ext cx="6682259" cy="4855476"/>
          </a:xfrm>
        </p:spPr>
        <p:txBody>
          <a:bodyPr vert="horz" lIns="91440" tIns="45720" rIns="91440" bIns="45720" rtlCol="0" anchor="t">
            <a:normAutofit/>
          </a:bodyPr>
          <a:lstStyle/>
          <a:p>
            <a:pPr marL="0" indent="0">
              <a:buNone/>
            </a:pPr>
            <a:r>
              <a:rPr lang="en-CA" sz="2000"/>
              <a:t>What: Books with a high interest, age-appropriate story but a lower reading difficulty level.</a:t>
            </a:r>
          </a:p>
          <a:p>
            <a:pPr marL="0" indent="0">
              <a:buNone/>
            </a:pPr>
            <a:endParaRPr lang="en-CA" sz="2000">
              <a:ea typeface="Verdana"/>
            </a:endParaRPr>
          </a:p>
          <a:p>
            <a:pPr marL="0" indent="0">
              <a:buNone/>
            </a:pPr>
            <a:r>
              <a:rPr lang="en-CA" sz="2000">
                <a:ea typeface="Verdana"/>
              </a:rPr>
              <a:t>Why:</a:t>
            </a:r>
            <a:endParaRPr lang="en-CA" sz="2000"/>
          </a:p>
          <a:p>
            <a:r>
              <a:rPr lang="en-CA" sz="2000"/>
              <a:t>Fast-spaced stories, complex characters, relevant subject matter</a:t>
            </a:r>
            <a:endParaRPr lang="en-US" sz="2000"/>
          </a:p>
          <a:p>
            <a:r>
              <a:rPr lang="en-CA" sz="2000"/>
              <a:t>Simple vocabulary that builds decoding skills</a:t>
            </a:r>
            <a:endParaRPr lang="en-CA" sz="2000">
              <a:ea typeface="Verdana"/>
            </a:endParaRPr>
          </a:p>
          <a:p>
            <a:r>
              <a:rPr lang="en-CA" sz="2000"/>
              <a:t>Shorter sentences, paragraphs, chapters, and overall length</a:t>
            </a:r>
            <a:endParaRPr lang="en-CA" sz="2000">
              <a:ea typeface="Verdana"/>
            </a:endParaRPr>
          </a:p>
          <a:p>
            <a:endParaRPr lang="en-CA" sz="2000">
              <a:ea typeface="Verdana"/>
            </a:endParaRPr>
          </a:p>
          <a:p>
            <a:pPr marL="0" indent="0">
              <a:buNone/>
            </a:pPr>
            <a:r>
              <a:rPr lang="en-CA" sz="2000">
                <a:ea typeface="Verdana"/>
              </a:rPr>
              <a:t>Who: Readers who are neurodivergent or have learning disabilities or dyslexia.</a:t>
            </a:r>
          </a:p>
          <a:p>
            <a:endParaRPr lang="en-CA" sz="2000">
              <a:ea typeface="Verdana"/>
            </a:endParaRPr>
          </a:p>
        </p:txBody>
      </p:sp>
      <p:grpSp>
        <p:nvGrpSpPr>
          <p:cNvPr id="7" name="Group 6" descr="Example page from a hi-lo book.">
            <a:extLst>
              <a:ext uri="{FF2B5EF4-FFF2-40B4-BE49-F238E27FC236}">
                <a16:creationId xmlns:a16="http://schemas.microsoft.com/office/drawing/2014/main" id="{C6999365-8C44-25AC-9FCF-6506B1038CA8}"/>
              </a:ext>
            </a:extLst>
          </p:cNvPr>
          <p:cNvGrpSpPr/>
          <p:nvPr/>
        </p:nvGrpSpPr>
        <p:grpSpPr>
          <a:xfrm>
            <a:off x="7941560" y="830278"/>
            <a:ext cx="3259840" cy="5704275"/>
            <a:chOff x="7433560" y="940345"/>
            <a:chExt cx="3259840" cy="5704275"/>
          </a:xfrm>
        </p:grpSpPr>
        <p:pic>
          <p:nvPicPr>
            <p:cNvPr id="3" name="Picture 2" descr="Example of a page from a hi-lo book.">
              <a:extLst>
                <a:ext uri="{FF2B5EF4-FFF2-40B4-BE49-F238E27FC236}">
                  <a16:creationId xmlns:a16="http://schemas.microsoft.com/office/drawing/2014/main" id="{EB71C4CC-618D-EF70-66A0-6B9B25E91B47}"/>
                </a:ext>
              </a:extLst>
            </p:cNvPr>
            <p:cNvPicPr>
              <a:picLocks noChangeAspect="1"/>
            </p:cNvPicPr>
            <p:nvPr/>
          </p:nvPicPr>
          <p:blipFill>
            <a:blip r:embed="rId3"/>
            <a:srcRect t="1160" r="51811" b="-265"/>
            <a:stretch/>
          </p:blipFill>
          <p:spPr>
            <a:xfrm>
              <a:off x="7433560" y="940345"/>
              <a:ext cx="3256378" cy="5177429"/>
            </a:xfrm>
            <a:prstGeom prst="rect">
              <a:avLst/>
            </a:prstGeom>
            <a:ln>
              <a:solidFill>
                <a:schemeClr val="tx1"/>
              </a:solidFill>
            </a:ln>
          </p:spPr>
        </p:pic>
        <p:sp>
          <p:nvSpPr>
            <p:cNvPr id="6" name="TextBox 5">
              <a:extLst>
                <a:ext uri="{FF2B5EF4-FFF2-40B4-BE49-F238E27FC236}">
                  <a16:creationId xmlns:a16="http://schemas.microsoft.com/office/drawing/2014/main" id="{AEF5CD47-8D6D-330F-1D0F-A12C0FB396D0}"/>
                </a:ext>
              </a:extLst>
            </p:cNvPr>
            <p:cNvSpPr txBox="1"/>
            <p:nvPr/>
          </p:nvSpPr>
          <p:spPr>
            <a:xfrm>
              <a:off x="7433732" y="6121400"/>
              <a:ext cx="3259668" cy="52322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Example</a:t>
              </a:r>
              <a:r>
                <a:rPr lang="en-US" sz="1400">
                  <a:ea typeface="Verdana"/>
                </a:rPr>
                <a:t> hi-lo book from Orca Book Publishers.</a:t>
              </a:r>
            </a:p>
          </p:txBody>
        </p:sp>
      </p:grpSp>
    </p:spTree>
    <p:extLst>
      <p:ext uri="{BB962C8B-B14F-4D97-AF65-F5344CB8AC3E}">
        <p14:creationId xmlns:p14="http://schemas.microsoft.com/office/powerpoint/2010/main" val="198614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E57B-92F1-708D-B65E-A275143FDB05}"/>
              </a:ext>
            </a:extLst>
          </p:cNvPr>
          <p:cNvSpPr>
            <a:spLocks noGrp="1"/>
          </p:cNvSpPr>
          <p:nvPr>
            <p:ph type="title"/>
          </p:nvPr>
        </p:nvSpPr>
        <p:spPr/>
        <p:txBody>
          <a:bodyPr/>
          <a:lstStyle/>
          <a:p>
            <a:r>
              <a:rPr lang="en-US"/>
              <a:t>Graphic novels</a:t>
            </a:r>
            <a:endParaRPr lang="en-CA"/>
          </a:p>
        </p:txBody>
      </p:sp>
      <p:sp>
        <p:nvSpPr>
          <p:cNvPr id="5" name="Content Placeholder 2">
            <a:extLst>
              <a:ext uri="{FF2B5EF4-FFF2-40B4-BE49-F238E27FC236}">
                <a16:creationId xmlns:a16="http://schemas.microsoft.com/office/drawing/2014/main" id="{C62CCB87-8B44-E0AB-1FEA-A4F37FCA0700}"/>
              </a:ext>
            </a:extLst>
          </p:cNvPr>
          <p:cNvSpPr>
            <a:spLocks noGrp="1"/>
          </p:cNvSpPr>
          <p:nvPr>
            <p:ph idx="1"/>
          </p:nvPr>
        </p:nvSpPr>
        <p:spPr>
          <a:xfrm>
            <a:off x="609600" y="1260391"/>
            <a:ext cx="5384800" cy="4865773"/>
          </a:xfrm>
        </p:spPr>
        <p:txBody>
          <a:bodyPr vert="horz" lIns="91440" tIns="45720" rIns="91440" bIns="45720" rtlCol="0" anchor="t">
            <a:normAutofit/>
          </a:bodyPr>
          <a:lstStyle/>
          <a:p>
            <a:pPr marL="0" indent="0">
              <a:buNone/>
            </a:pPr>
            <a:r>
              <a:rPr lang="en-CA" sz="2000"/>
              <a:t>What: Books using both text and illustration, usually formatted in comic strip-style panels.</a:t>
            </a:r>
            <a:endParaRPr lang="en-CA" sz="2000">
              <a:ea typeface="Verdana"/>
            </a:endParaRPr>
          </a:p>
          <a:p>
            <a:pPr marL="0" indent="0">
              <a:buNone/>
            </a:pPr>
            <a:endParaRPr lang="en-CA" sz="2000">
              <a:ea typeface="Verdana"/>
            </a:endParaRPr>
          </a:p>
          <a:p>
            <a:pPr marL="0" indent="0">
              <a:buNone/>
            </a:pPr>
            <a:r>
              <a:rPr lang="en-CA" sz="2000">
                <a:ea typeface="Verdana"/>
              </a:rPr>
              <a:t>Why:</a:t>
            </a:r>
            <a:endParaRPr lang="en-CA" sz="2000"/>
          </a:p>
          <a:p>
            <a:r>
              <a:rPr lang="en-CA" sz="2000"/>
              <a:t>Not lazy reading!</a:t>
            </a:r>
            <a:endParaRPr lang="en-CA" sz="2000">
              <a:ea typeface="Verdana"/>
            </a:endParaRPr>
          </a:p>
          <a:p>
            <a:r>
              <a:rPr lang="en-CA" sz="2000"/>
              <a:t>Short segments of text</a:t>
            </a:r>
            <a:endParaRPr lang="en-CA" sz="2000">
              <a:ea typeface="Verdana"/>
            </a:endParaRPr>
          </a:p>
          <a:p>
            <a:r>
              <a:rPr lang="en-CA" sz="2000"/>
              <a:t>Improve visual literacy</a:t>
            </a:r>
            <a:endParaRPr lang="en-CA" sz="2000">
              <a:ea typeface="Verdana"/>
            </a:endParaRPr>
          </a:p>
          <a:p>
            <a:endParaRPr lang="en-CA" sz="2000">
              <a:ea typeface="Verdana"/>
            </a:endParaRPr>
          </a:p>
          <a:p>
            <a:pPr marL="0" indent="0">
              <a:buNone/>
            </a:pPr>
            <a:r>
              <a:rPr lang="en-CA" sz="2000">
                <a:ea typeface="Verdana"/>
              </a:rPr>
              <a:t>Who: Readers who are neurodivergent or have learning disabilities or dyslexia.</a:t>
            </a:r>
          </a:p>
          <a:p>
            <a:endParaRPr lang="en-CA" sz="2000">
              <a:ea typeface="Verdana"/>
            </a:endParaRPr>
          </a:p>
        </p:txBody>
      </p:sp>
      <p:grpSp>
        <p:nvGrpSpPr>
          <p:cNvPr id="6" name="Group 5" descr="Example page of a graphic novel.">
            <a:extLst>
              <a:ext uri="{FF2B5EF4-FFF2-40B4-BE49-F238E27FC236}">
                <a16:creationId xmlns:a16="http://schemas.microsoft.com/office/drawing/2014/main" id="{0584F7D7-29A4-6E83-AF6F-FE6F42FF4252}"/>
              </a:ext>
            </a:extLst>
          </p:cNvPr>
          <p:cNvGrpSpPr/>
          <p:nvPr/>
        </p:nvGrpSpPr>
        <p:grpSpPr>
          <a:xfrm>
            <a:off x="7157852" y="502722"/>
            <a:ext cx="3711233" cy="5625651"/>
            <a:chOff x="7157852" y="502722"/>
            <a:chExt cx="3711233" cy="5625651"/>
          </a:xfrm>
        </p:grpSpPr>
        <p:pic>
          <p:nvPicPr>
            <p:cNvPr id="4" name="Picture 3" descr="Example of a page from a graphic novel.">
              <a:extLst>
                <a:ext uri="{FF2B5EF4-FFF2-40B4-BE49-F238E27FC236}">
                  <a16:creationId xmlns:a16="http://schemas.microsoft.com/office/drawing/2014/main" id="{3AB597F8-D076-8A8E-8147-DAD4EC922531}"/>
                </a:ext>
              </a:extLst>
            </p:cNvPr>
            <p:cNvPicPr>
              <a:picLocks noChangeAspect="1"/>
            </p:cNvPicPr>
            <p:nvPr/>
          </p:nvPicPr>
          <p:blipFill>
            <a:blip r:embed="rId3"/>
            <a:stretch>
              <a:fillRect/>
            </a:stretch>
          </p:blipFill>
          <p:spPr>
            <a:xfrm>
              <a:off x="7157852" y="502722"/>
              <a:ext cx="3711039" cy="5105400"/>
            </a:xfrm>
            <a:prstGeom prst="rect">
              <a:avLst/>
            </a:prstGeom>
            <a:ln>
              <a:solidFill>
                <a:schemeClr val="tx1"/>
              </a:solidFill>
            </a:ln>
          </p:spPr>
        </p:pic>
        <p:sp>
          <p:nvSpPr>
            <p:cNvPr id="3" name="TextBox 2">
              <a:extLst>
                <a:ext uri="{FF2B5EF4-FFF2-40B4-BE49-F238E27FC236}">
                  <a16:creationId xmlns:a16="http://schemas.microsoft.com/office/drawing/2014/main" id="{449EA9C1-D5E6-DE61-4735-BB84925337CD}"/>
                </a:ext>
              </a:extLst>
            </p:cNvPr>
            <p:cNvSpPr txBox="1"/>
            <p:nvPr/>
          </p:nvSpPr>
          <p:spPr>
            <a:xfrm>
              <a:off x="7158842" y="5605153"/>
              <a:ext cx="3710243" cy="52322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Pizza and Taco: Who's the Best? Written by </a:t>
              </a:r>
              <a:r>
                <a:rPr lang="en-US" sz="1400">
                  <a:ea typeface="+mn-lt"/>
                  <a:cs typeface="+mn-lt"/>
                </a:rPr>
                <a:t>Stephen </a:t>
              </a:r>
              <a:r>
                <a:rPr lang="en-US" sz="1400" err="1">
                  <a:ea typeface="+mn-lt"/>
                  <a:cs typeface="+mn-lt"/>
                </a:rPr>
                <a:t>Shaskan</a:t>
              </a:r>
              <a:r>
                <a:rPr lang="en-US" sz="1400">
                  <a:ea typeface="+mn-lt"/>
                  <a:cs typeface="+mn-lt"/>
                </a:rPr>
                <a:t>, 2020.</a:t>
              </a:r>
              <a:endParaRPr lang="en-US" sz="1400">
                <a:ea typeface="Verdana"/>
              </a:endParaRPr>
            </a:p>
          </p:txBody>
        </p:sp>
      </p:grpSp>
    </p:spTree>
    <p:extLst>
      <p:ext uri="{BB962C8B-B14F-4D97-AF65-F5344CB8AC3E}">
        <p14:creationId xmlns:p14="http://schemas.microsoft.com/office/powerpoint/2010/main" val="3484662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2FF3D-1D8E-411B-6C84-2095ED782920}"/>
              </a:ext>
            </a:extLst>
          </p:cNvPr>
          <p:cNvSpPr>
            <a:spLocks noGrp="1"/>
          </p:cNvSpPr>
          <p:nvPr>
            <p:ph type="title"/>
          </p:nvPr>
        </p:nvSpPr>
        <p:spPr/>
        <p:txBody>
          <a:bodyPr/>
          <a:lstStyle/>
          <a:p>
            <a:r>
              <a:rPr lang="en-US"/>
              <a:t>Reading is more than novels</a:t>
            </a:r>
            <a:endParaRPr lang="en-CA"/>
          </a:p>
        </p:txBody>
      </p:sp>
      <p:sp>
        <p:nvSpPr>
          <p:cNvPr id="3" name="Content Placeholder 2">
            <a:extLst>
              <a:ext uri="{FF2B5EF4-FFF2-40B4-BE49-F238E27FC236}">
                <a16:creationId xmlns:a16="http://schemas.microsoft.com/office/drawing/2014/main" id="{34EB4D45-E01B-296E-0585-AC4110F3D93B}"/>
              </a:ext>
            </a:extLst>
          </p:cNvPr>
          <p:cNvSpPr>
            <a:spLocks noGrp="1"/>
          </p:cNvSpPr>
          <p:nvPr>
            <p:ph idx="1"/>
          </p:nvPr>
        </p:nvSpPr>
        <p:spPr>
          <a:xfrm>
            <a:off x="1219200" y="1417638"/>
            <a:ext cx="9840686" cy="4525963"/>
          </a:xfrm>
        </p:spPr>
        <p:txBody>
          <a:bodyPr>
            <a:normAutofit fontScale="92500" lnSpcReduction="10000"/>
          </a:bodyPr>
          <a:lstStyle/>
          <a:p>
            <a:r>
              <a:rPr lang="en-CA" dirty="0"/>
              <a:t>Recipes </a:t>
            </a:r>
          </a:p>
          <a:p>
            <a:r>
              <a:rPr lang="en-CA" dirty="0"/>
              <a:t>Narratives and dialogue in video games</a:t>
            </a:r>
          </a:p>
          <a:p>
            <a:r>
              <a:rPr lang="en-CA" dirty="0"/>
              <a:t>Poetry and song lyrics</a:t>
            </a:r>
          </a:p>
          <a:p>
            <a:r>
              <a:rPr lang="en-CA" dirty="0"/>
              <a:t>Closed captions on TV</a:t>
            </a:r>
          </a:p>
          <a:p>
            <a:r>
              <a:rPr lang="en-CA" dirty="0"/>
              <a:t>Instructions for board games, activities, experiments, etc. </a:t>
            </a:r>
          </a:p>
          <a:p>
            <a:r>
              <a:rPr lang="en-CA" dirty="0"/>
              <a:t>Maps and travel directions</a:t>
            </a:r>
          </a:p>
          <a:p>
            <a:r>
              <a:rPr lang="en-CA" dirty="0"/>
              <a:t>Joke books</a:t>
            </a:r>
          </a:p>
        </p:txBody>
      </p:sp>
    </p:spTree>
    <p:extLst>
      <p:ext uri="{BB962C8B-B14F-4D97-AF65-F5344CB8AC3E}">
        <p14:creationId xmlns:p14="http://schemas.microsoft.com/office/powerpoint/2010/main" val="3175415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0FAAD-6BFE-37C5-F0E1-AF302056855A}"/>
              </a:ext>
            </a:extLst>
          </p:cNvPr>
          <p:cNvSpPr>
            <a:spLocks noGrp="1"/>
          </p:cNvSpPr>
          <p:nvPr>
            <p:ph type="title"/>
          </p:nvPr>
        </p:nvSpPr>
        <p:spPr/>
        <p:txBody>
          <a:bodyPr/>
          <a:lstStyle/>
          <a:p>
            <a:r>
              <a:rPr lang="en-US"/>
              <a:t>Design and layout matter</a:t>
            </a:r>
            <a:endParaRPr lang="en-CA"/>
          </a:p>
        </p:txBody>
      </p:sp>
      <p:sp>
        <p:nvSpPr>
          <p:cNvPr id="3" name="Content Placeholder 2">
            <a:extLst>
              <a:ext uri="{FF2B5EF4-FFF2-40B4-BE49-F238E27FC236}">
                <a16:creationId xmlns:a16="http://schemas.microsoft.com/office/drawing/2014/main" id="{02736DE6-7C2E-C07E-ABD4-E2FC0B5B9C1D}"/>
              </a:ext>
            </a:extLst>
          </p:cNvPr>
          <p:cNvSpPr>
            <a:spLocks noGrp="1"/>
          </p:cNvSpPr>
          <p:nvPr>
            <p:ph idx="1"/>
          </p:nvPr>
        </p:nvSpPr>
        <p:spPr>
          <a:xfrm>
            <a:off x="827314" y="1417638"/>
            <a:ext cx="10972800" cy="4525963"/>
          </a:xfrm>
        </p:spPr>
        <p:txBody>
          <a:bodyPr/>
          <a:lstStyle/>
          <a:p>
            <a:pPr marL="0" indent="0">
              <a:buNone/>
            </a:pPr>
            <a:r>
              <a:rPr lang="en-US"/>
              <a:t>Look for books that have:</a:t>
            </a:r>
          </a:p>
          <a:p>
            <a:pPr>
              <a:buFont typeface="Wingdings" panose="05000000000000000000" pitchFamily="2" charset="2"/>
              <a:buChar char="ü"/>
            </a:pPr>
            <a:r>
              <a:rPr lang="en-US"/>
              <a:t> Clear fonts that aren’t too small</a:t>
            </a:r>
          </a:p>
          <a:p>
            <a:pPr>
              <a:buFont typeface="Wingdings" panose="05000000000000000000" pitchFamily="2" charset="2"/>
              <a:buChar char="ü"/>
            </a:pPr>
            <a:r>
              <a:rPr lang="en-US"/>
              <a:t> Clear images and text and not “busy”</a:t>
            </a:r>
          </a:p>
          <a:p>
            <a:pPr>
              <a:buFont typeface="Wingdings" panose="05000000000000000000" pitchFamily="2" charset="2"/>
              <a:buChar char="ü"/>
            </a:pPr>
            <a:r>
              <a:rPr lang="en-US"/>
              <a:t>Novels with: </a:t>
            </a:r>
          </a:p>
          <a:p>
            <a:pPr lvl="1">
              <a:buFont typeface="Courier New" panose="02070309020205020404" pitchFamily="49" charset="0"/>
              <a:buChar char="o"/>
            </a:pPr>
            <a:r>
              <a:rPr lang="en-US"/>
              <a:t>wider margins and line spacing</a:t>
            </a:r>
          </a:p>
          <a:p>
            <a:pPr lvl="1">
              <a:buFont typeface="Courier New" panose="02070309020205020404" pitchFamily="49" charset="0"/>
              <a:buChar char="o"/>
            </a:pPr>
            <a:r>
              <a:rPr lang="en-US"/>
              <a:t>left-aligned text</a:t>
            </a:r>
          </a:p>
          <a:p>
            <a:pPr lvl="1">
              <a:buFont typeface="Courier New" panose="02070309020205020404" pitchFamily="49" charset="0"/>
              <a:buChar char="o"/>
            </a:pPr>
            <a:r>
              <a:rPr lang="en-US"/>
              <a:t>shorter sentences and whitespace</a:t>
            </a:r>
          </a:p>
          <a:p>
            <a:pPr lvl="1">
              <a:buFont typeface="Courier New" panose="02070309020205020404" pitchFamily="49" charset="0"/>
              <a:buChar char="o"/>
            </a:pPr>
            <a:endParaRPr lang="en-CA"/>
          </a:p>
        </p:txBody>
      </p:sp>
    </p:spTree>
    <p:extLst>
      <p:ext uri="{BB962C8B-B14F-4D97-AF65-F5344CB8AC3E}">
        <p14:creationId xmlns:p14="http://schemas.microsoft.com/office/powerpoint/2010/main" val="1300560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B83A23B-DB2C-A1D3-6BEC-737A58E0F388}"/>
              </a:ext>
            </a:extLst>
          </p:cNvPr>
          <p:cNvSpPr>
            <a:spLocks noGrp="1"/>
          </p:cNvSpPr>
          <p:nvPr>
            <p:ph type="title"/>
          </p:nvPr>
        </p:nvSpPr>
        <p:spPr/>
        <p:txBody>
          <a:bodyPr/>
          <a:lstStyle/>
          <a:p>
            <a:r>
              <a:rPr lang="en-US"/>
              <a:t>Clear layout</a:t>
            </a:r>
          </a:p>
        </p:txBody>
      </p:sp>
      <p:pic>
        <p:nvPicPr>
          <p:cNvPr id="18" name="Content Placeholder 17" descr="Open book with pictures of cats:  &quot;Carling the cat likes to sleep&quot; and &quot;Carling's friend Puddy Cat likes to play.&quot;&#10;">
            <a:extLst>
              <a:ext uri="{FF2B5EF4-FFF2-40B4-BE49-F238E27FC236}">
                <a16:creationId xmlns:a16="http://schemas.microsoft.com/office/drawing/2014/main" id="{6F2A2FB1-1B7C-2183-DF05-768E227A0CC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197600" y="1417638"/>
            <a:ext cx="5384800" cy="4514066"/>
          </a:xfrm>
        </p:spPr>
      </p:pic>
      <p:sp>
        <p:nvSpPr>
          <p:cNvPr id="15" name="Text Placeholder 3">
            <a:extLst>
              <a:ext uri="{FF2B5EF4-FFF2-40B4-BE49-F238E27FC236}">
                <a16:creationId xmlns:a16="http://schemas.microsoft.com/office/drawing/2014/main" id="{9DC8025E-F98B-0057-1267-257878662E9C}"/>
              </a:ext>
            </a:extLst>
          </p:cNvPr>
          <p:cNvSpPr>
            <a:spLocks noGrp="1"/>
          </p:cNvSpPr>
          <p:nvPr>
            <p:ph sz="half" idx="2"/>
          </p:nvPr>
        </p:nvSpPr>
        <p:spPr>
          <a:xfrm>
            <a:off x="609600" y="1721427"/>
            <a:ext cx="5384800" cy="4525963"/>
          </a:xfrm>
        </p:spPr>
        <p:txBody>
          <a:bodyPr>
            <a:normAutofit/>
          </a:bodyPr>
          <a:lstStyle/>
          <a:p>
            <a:pPr marL="342900" indent="-342900">
              <a:buFont typeface="Arial" panose="020B0604020202020204" pitchFamily="34" charset="0"/>
              <a:buChar char="•"/>
            </a:pPr>
            <a:r>
              <a:rPr lang="en-US"/>
              <a:t>Sans-serif font</a:t>
            </a:r>
          </a:p>
          <a:p>
            <a:pPr marL="342900" indent="-342900">
              <a:buFont typeface="Arial" panose="020B0604020202020204" pitchFamily="34" charset="0"/>
              <a:buChar char="•"/>
            </a:pPr>
            <a:r>
              <a:rPr lang="en-US"/>
              <a:t>Larger font</a:t>
            </a:r>
          </a:p>
          <a:p>
            <a:pPr marL="342900" indent="-342900">
              <a:buFont typeface="Arial" panose="020B0604020202020204" pitchFamily="34" charset="0"/>
              <a:buChar char="•"/>
            </a:pPr>
            <a:r>
              <a:rPr lang="en-US"/>
              <a:t>Ample white space around text</a:t>
            </a:r>
          </a:p>
          <a:p>
            <a:pPr marL="342900" indent="-342900">
              <a:buFont typeface="Arial" panose="020B0604020202020204" pitchFamily="34" charset="0"/>
              <a:buChar char="•"/>
            </a:pPr>
            <a:r>
              <a:rPr lang="en-US"/>
              <a:t>Contrasting text and background </a:t>
            </a:r>
            <a:r>
              <a:rPr lang="en-US" err="1"/>
              <a:t>colours</a:t>
            </a:r>
            <a:endParaRPr lang="en-US"/>
          </a:p>
        </p:txBody>
      </p:sp>
    </p:spTree>
    <p:extLst>
      <p:ext uri="{BB962C8B-B14F-4D97-AF65-F5344CB8AC3E}">
        <p14:creationId xmlns:p14="http://schemas.microsoft.com/office/powerpoint/2010/main" val="37476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D9AAE-C1AB-6DA9-5E0F-C7EF85023321}"/>
              </a:ext>
            </a:extLst>
          </p:cNvPr>
          <p:cNvSpPr>
            <a:spLocks noGrp="1"/>
          </p:cNvSpPr>
          <p:nvPr>
            <p:ph type="title"/>
          </p:nvPr>
        </p:nvSpPr>
        <p:spPr/>
        <p:txBody>
          <a:bodyPr/>
          <a:lstStyle/>
          <a:p>
            <a:r>
              <a:rPr lang="en-CA"/>
              <a:t>Land acknowledgement</a:t>
            </a:r>
          </a:p>
        </p:txBody>
      </p:sp>
      <p:sp>
        <p:nvSpPr>
          <p:cNvPr id="3" name="TextBox 2">
            <a:extLst>
              <a:ext uri="{FF2B5EF4-FFF2-40B4-BE49-F238E27FC236}">
                <a16:creationId xmlns:a16="http://schemas.microsoft.com/office/drawing/2014/main" id="{DF3B3132-9BA9-2BFF-F7FC-7C7A31C2E997}"/>
              </a:ext>
              <a:ext uri="{C183D7F6-B498-43B3-948B-1728B52AA6E4}">
                <adec:decorative xmlns:adec="http://schemas.microsoft.com/office/drawing/2017/decorative" val="1"/>
              </a:ext>
            </a:extLst>
          </p:cNvPr>
          <p:cNvSpPr txBox="1"/>
          <p:nvPr/>
        </p:nvSpPr>
        <p:spPr>
          <a:xfrm>
            <a:off x="647403" y="1227139"/>
            <a:ext cx="7688523"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Verdana"/>
              </a:rPr>
              <a:t>I live and work in Toronto, the traditional territory of many nations including the </a:t>
            </a:r>
            <a:r>
              <a:rPr lang="en-US" sz="2400" err="1">
                <a:ea typeface="Verdana"/>
              </a:rPr>
              <a:t>Mississaugas</a:t>
            </a:r>
            <a:r>
              <a:rPr lang="en-US" sz="2400">
                <a:ea typeface="Verdana"/>
              </a:rPr>
              <a:t> of the Credit, the </a:t>
            </a:r>
            <a:r>
              <a:rPr lang="en-US" sz="2400" err="1">
                <a:ea typeface="Verdana"/>
              </a:rPr>
              <a:t>Anishnabeg</a:t>
            </a:r>
            <a:r>
              <a:rPr lang="en-US" sz="2400">
                <a:ea typeface="Verdana"/>
              </a:rPr>
              <a:t>, the Chippewa, the Haudenosaunee and the Wendat peoples. This territory is now home to many diverse First Nations, Inuit and Métis peoples. This land is covered by Treaty 13 with the </a:t>
            </a:r>
            <a:r>
              <a:rPr lang="en-US" sz="2400" err="1">
                <a:ea typeface="Verdana"/>
              </a:rPr>
              <a:t>Mississaugas</a:t>
            </a:r>
            <a:r>
              <a:rPr lang="en-US" sz="2400">
                <a:ea typeface="Verdana"/>
              </a:rPr>
              <a:t> of the Credit.</a:t>
            </a:r>
          </a:p>
          <a:p>
            <a:endParaRPr lang="en-US" sz="2400">
              <a:ea typeface="Verdana"/>
            </a:endParaRPr>
          </a:p>
          <a:p>
            <a:r>
              <a:rPr lang="en-US" sz="2400">
                <a:ea typeface="Verdana"/>
              </a:rPr>
              <a:t>Wherever we find ourselves today, across Turtle Island, we can be grateful to the First Nations for their careful stewardship of the land.</a:t>
            </a:r>
          </a:p>
          <a:p>
            <a:pPr algn="l"/>
            <a:endParaRPr lang="en-US" sz="2400">
              <a:ea typeface="Verdana"/>
            </a:endParaRPr>
          </a:p>
        </p:txBody>
      </p:sp>
      <p:pic>
        <p:nvPicPr>
          <p:cNvPr id="7" name="Picture 6" descr="An Indigenous artistic drawing of a turtle in white on a dark red background.">
            <a:extLst>
              <a:ext uri="{FF2B5EF4-FFF2-40B4-BE49-F238E27FC236}">
                <a16:creationId xmlns:a16="http://schemas.microsoft.com/office/drawing/2014/main" id="{3E952A1B-ACF3-55E6-624D-A92AEE9F9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9182" y="1771799"/>
            <a:ext cx="3314402" cy="3314402"/>
          </a:xfrm>
          <a:prstGeom prst="rect">
            <a:avLst/>
          </a:prstGeom>
        </p:spPr>
      </p:pic>
    </p:spTree>
    <p:extLst>
      <p:ext uri="{BB962C8B-B14F-4D97-AF65-F5344CB8AC3E}">
        <p14:creationId xmlns:p14="http://schemas.microsoft.com/office/powerpoint/2010/main" val="1754896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14F27-0D77-07B3-B379-1925EBAE749F}"/>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1698061D-F550-1BA4-4718-655B462A7136}"/>
              </a:ext>
            </a:extLst>
          </p:cNvPr>
          <p:cNvSpPr>
            <a:spLocks noGrp="1"/>
          </p:cNvSpPr>
          <p:nvPr>
            <p:ph type="title"/>
          </p:nvPr>
        </p:nvSpPr>
        <p:spPr/>
        <p:txBody>
          <a:bodyPr/>
          <a:lstStyle/>
          <a:p>
            <a:r>
              <a:rPr lang="en-US"/>
              <a:t>Busy layout</a:t>
            </a:r>
          </a:p>
        </p:txBody>
      </p:sp>
      <p:pic>
        <p:nvPicPr>
          <p:cNvPr id="5" name="Content Placeholder 4" descr="Open book showing girl with brown hair wearing a pink t-shirt and overalls with a paint pallet and paint brush. There are swirls of colour on the page with the text &quot;Jessie likes bright colours.&quot; On the opposite page, the girl is wearing a cape and standing on top of the world with fireworks. &quot;She pretends she's a super hero!&quot;">
            <a:extLst>
              <a:ext uri="{FF2B5EF4-FFF2-40B4-BE49-F238E27FC236}">
                <a16:creationId xmlns:a16="http://schemas.microsoft.com/office/drawing/2014/main" id="{BC53B0BB-0476-3DA7-5B49-E9892A75DFD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994401" y="1129381"/>
            <a:ext cx="5486400" cy="4599237"/>
          </a:xfrm>
        </p:spPr>
      </p:pic>
      <p:sp>
        <p:nvSpPr>
          <p:cNvPr id="15" name="Text Placeholder 3">
            <a:extLst>
              <a:ext uri="{FF2B5EF4-FFF2-40B4-BE49-F238E27FC236}">
                <a16:creationId xmlns:a16="http://schemas.microsoft.com/office/drawing/2014/main" id="{F000231D-C7C1-3ACE-F9B1-7C53EBB6F3D9}"/>
              </a:ext>
            </a:extLst>
          </p:cNvPr>
          <p:cNvSpPr>
            <a:spLocks noGrp="1"/>
          </p:cNvSpPr>
          <p:nvPr>
            <p:ph sz="half" idx="2"/>
          </p:nvPr>
        </p:nvSpPr>
        <p:spPr>
          <a:xfrm>
            <a:off x="609600" y="1496333"/>
            <a:ext cx="5384800" cy="4525963"/>
          </a:xfrm>
        </p:spPr>
        <p:txBody>
          <a:bodyPr/>
          <a:lstStyle/>
          <a:p>
            <a:pPr marL="342900" indent="-342900">
              <a:buFont typeface="Arial" panose="020B0604020202020204" pitchFamily="34" charset="0"/>
              <a:buChar char="•"/>
            </a:pPr>
            <a:r>
              <a:rPr lang="en-US"/>
              <a:t>Cluttered images</a:t>
            </a:r>
          </a:p>
          <a:p>
            <a:pPr marL="342900" indent="-342900">
              <a:buFont typeface="Arial" panose="020B0604020202020204" pitchFamily="34" charset="0"/>
              <a:buChar char="•"/>
            </a:pPr>
            <a:r>
              <a:rPr lang="en-US"/>
              <a:t>Smaller font</a:t>
            </a:r>
          </a:p>
          <a:p>
            <a:pPr marL="342900" indent="-342900">
              <a:buFont typeface="Arial" panose="020B0604020202020204" pitchFamily="34" charset="0"/>
              <a:buChar char="•"/>
            </a:pPr>
            <a:r>
              <a:rPr lang="en-US"/>
              <a:t>Difficult to focus</a:t>
            </a:r>
          </a:p>
          <a:p>
            <a:pPr marL="342900" indent="-342900">
              <a:buFont typeface="Arial" panose="020B0604020202020204" pitchFamily="34" charset="0"/>
              <a:buChar char="•"/>
            </a:pPr>
            <a:r>
              <a:rPr lang="en-US"/>
              <a:t>Poor contrasting text and background </a:t>
            </a:r>
            <a:r>
              <a:rPr lang="en-US" err="1"/>
              <a:t>colours</a:t>
            </a:r>
            <a:endParaRPr lang="en-US"/>
          </a:p>
        </p:txBody>
      </p:sp>
    </p:spTree>
    <p:extLst>
      <p:ext uri="{BB962C8B-B14F-4D97-AF65-F5344CB8AC3E}">
        <p14:creationId xmlns:p14="http://schemas.microsoft.com/office/powerpoint/2010/main" val="64498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6065B-D13A-D019-2AE1-AFACCED09858}"/>
              </a:ext>
            </a:extLst>
          </p:cNvPr>
          <p:cNvSpPr>
            <a:spLocks noGrp="1"/>
          </p:cNvSpPr>
          <p:nvPr>
            <p:ph type="title"/>
          </p:nvPr>
        </p:nvSpPr>
        <p:spPr/>
        <p:txBody>
          <a:bodyPr/>
          <a:lstStyle/>
          <a:p>
            <a:r>
              <a:rPr lang="en-US"/>
              <a:t>How you can help!</a:t>
            </a:r>
            <a:endParaRPr lang="en-CA"/>
          </a:p>
        </p:txBody>
      </p:sp>
      <p:sp>
        <p:nvSpPr>
          <p:cNvPr id="3" name="Content Placeholder 2">
            <a:extLst>
              <a:ext uri="{FF2B5EF4-FFF2-40B4-BE49-F238E27FC236}">
                <a16:creationId xmlns:a16="http://schemas.microsoft.com/office/drawing/2014/main" id="{0D5CD578-9644-98B2-A7E5-4E6CA7DE86A3}"/>
              </a:ext>
            </a:extLst>
          </p:cNvPr>
          <p:cNvSpPr>
            <a:spLocks noGrp="1"/>
          </p:cNvSpPr>
          <p:nvPr>
            <p:ph idx="1"/>
          </p:nvPr>
        </p:nvSpPr>
        <p:spPr>
          <a:xfrm>
            <a:off x="609600" y="1417638"/>
            <a:ext cx="10972800" cy="4525963"/>
          </a:xfrm>
        </p:spPr>
        <p:txBody>
          <a:bodyPr/>
          <a:lstStyle/>
          <a:p>
            <a:r>
              <a:rPr lang="en-US"/>
              <a:t>Ask readers </a:t>
            </a:r>
            <a:r>
              <a:rPr lang="en-US" b="1"/>
              <a:t>how</a:t>
            </a:r>
            <a:r>
              <a:rPr lang="en-US"/>
              <a:t> as well as </a:t>
            </a:r>
            <a:r>
              <a:rPr lang="en-US" b="1"/>
              <a:t>what</a:t>
            </a:r>
            <a:r>
              <a:rPr lang="en-US"/>
              <a:t> they’d like to read</a:t>
            </a:r>
          </a:p>
          <a:p>
            <a:r>
              <a:rPr lang="en-US"/>
              <a:t>Offer choice: genre, content, style</a:t>
            </a:r>
          </a:p>
          <a:p>
            <a:r>
              <a:rPr lang="en-US"/>
              <a:t>Equalize alternate formats and print by displaying both</a:t>
            </a:r>
          </a:p>
          <a:p>
            <a:r>
              <a:rPr lang="en-US"/>
              <a:t>Spread the word! Encourage others to adopt a multi-format reading approach</a:t>
            </a:r>
            <a:endParaRPr lang="en-CA"/>
          </a:p>
        </p:txBody>
      </p:sp>
    </p:spTree>
    <p:extLst>
      <p:ext uri="{BB962C8B-B14F-4D97-AF65-F5344CB8AC3E}">
        <p14:creationId xmlns:p14="http://schemas.microsoft.com/office/powerpoint/2010/main" val="2073670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6553-5370-4BEB-A2DB-CC466AB77B60}"/>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1064A1F1-25C4-4A72-8935-E6A81DB1152B}"/>
              </a:ext>
            </a:extLst>
          </p:cNvPr>
          <p:cNvSpPr>
            <a:spLocks noGrp="1"/>
          </p:cNvSpPr>
          <p:nvPr>
            <p:ph sz="half" idx="1"/>
          </p:nvPr>
        </p:nvSpPr>
        <p:spPr>
          <a:xfrm>
            <a:off x="609600" y="1600201"/>
            <a:ext cx="5914572" cy="4525963"/>
          </a:xfrm>
        </p:spPr>
        <p:txBody>
          <a:bodyPr>
            <a:normAutofit/>
          </a:bodyPr>
          <a:lstStyle/>
          <a:p>
            <a:r>
              <a:rPr lang="en-US" altLang="en-US" sz="3000" dirty="0">
                <a:solidFill>
                  <a:prstClr val="black"/>
                </a:solidFill>
                <a:ea typeface="Verdana" panose="020B0604030504040204" pitchFamily="34" charset="0"/>
                <a:cs typeface="Verdana" panose="020B0604030504040204" pitchFamily="34" charset="0"/>
              </a:rPr>
              <a:t>Rachel Breau, Manager Member Services </a:t>
            </a:r>
            <a:r>
              <a:rPr lang="en-US" altLang="en-US" sz="3000" dirty="0">
                <a:solidFill>
                  <a:schemeClr val="accent1">
                    <a:lumMod val="50000"/>
                  </a:schemeClr>
                </a:solidFill>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rachel.breau@celalibrary.ca</a:t>
            </a:r>
            <a:r>
              <a:rPr lang="en-US" altLang="en-US" sz="3000" dirty="0">
                <a:solidFill>
                  <a:schemeClr val="accent1">
                    <a:lumMod val="50000"/>
                  </a:schemeClr>
                </a:solidFill>
                <a:ea typeface="Verdana" panose="020B0604030504040204" pitchFamily="34" charset="0"/>
                <a:cs typeface="Verdana" panose="020B0604030504040204" pitchFamily="34" charset="0"/>
              </a:rPr>
              <a:t> </a:t>
            </a:r>
          </a:p>
          <a:p>
            <a:r>
              <a:rPr lang="en-US" altLang="en-US" sz="3000" dirty="0">
                <a:ea typeface="Verdana" panose="020B0604030504040204" pitchFamily="34" charset="0"/>
                <a:cs typeface="Verdana" panose="020B0604030504040204" pitchFamily="34" charset="0"/>
              </a:rPr>
              <a:t>Denise Scott, Program Assistant</a:t>
            </a:r>
          </a:p>
          <a:p>
            <a:pPr marL="0" indent="0">
              <a:buNone/>
            </a:pPr>
            <a:r>
              <a:rPr lang="en-US" altLang="en-US" sz="3000" dirty="0">
                <a:solidFill>
                  <a:schemeClr val="accent1">
                    <a:lumMod val="50000"/>
                  </a:schemeClr>
                </a:solidFill>
                <a:ea typeface="Verdana" panose="020B0604030504040204" pitchFamily="34" charset="0"/>
                <a:cs typeface="Verdana" panose="020B0604030504040204" pitchFamily="34" charset="0"/>
              </a:rPr>
              <a:t>   </a:t>
            </a:r>
            <a:r>
              <a:rPr lang="en-US" altLang="en-US" sz="3000" dirty="0">
                <a:solidFill>
                  <a:schemeClr val="accent1">
                    <a:lumMod val="50000"/>
                  </a:schemeClr>
                </a:solidFill>
                <a:ea typeface="Verdana" panose="020B0604030504040204" pitchFamily="34" charset="0"/>
                <a:cs typeface="Verdana" panose="020B0604030504040204" pitchFamily="34" charset="0"/>
                <a:hlinkClick r:id="rId4">
                  <a:extLst>
                    <a:ext uri="{A12FA001-AC4F-418D-AE19-62706E023703}">
                      <ahyp:hlinkClr xmlns:ahyp="http://schemas.microsoft.com/office/drawing/2018/hyperlinkcolor" val="tx"/>
                    </a:ext>
                  </a:extLst>
                </a:hlinkClick>
              </a:rPr>
              <a:t>denise.scott@celalibrary.ca </a:t>
            </a:r>
            <a:endParaRPr lang="en-US" altLang="en-US" sz="3000" dirty="0">
              <a:solidFill>
                <a:schemeClr val="accent1">
                  <a:lumMod val="50000"/>
                </a:schemeClr>
              </a:solidFill>
              <a:ea typeface="Verdana" panose="020B0604030504040204" pitchFamily="34" charset="0"/>
              <a:cs typeface="Verdana" panose="020B0604030504040204" pitchFamily="34" charset="0"/>
            </a:endParaRPr>
          </a:p>
        </p:txBody>
      </p:sp>
      <p:sp>
        <p:nvSpPr>
          <p:cNvPr id="4" name="Content Placeholder 3">
            <a:extLst>
              <a:ext uri="{FF2B5EF4-FFF2-40B4-BE49-F238E27FC236}">
                <a16:creationId xmlns:a16="http://schemas.microsoft.com/office/drawing/2014/main" id="{6CA1CF24-CDBA-B7F5-6D97-9AAADCEC7BF1}"/>
              </a:ext>
            </a:extLst>
          </p:cNvPr>
          <p:cNvSpPr>
            <a:spLocks noGrp="1"/>
          </p:cNvSpPr>
          <p:nvPr>
            <p:ph sz="half" idx="2"/>
          </p:nvPr>
        </p:nvSpPr>
        <p:spPr>
          <a:xfrm>
            <a:off x="6524172" y="1600200"/>
            <a:ext cx="5384800" cy="4525963"/>
          </a:xfrm>
        </p:spPr>
        <p:txBody>
          <a:bodyPr>
            <a:normAutofit/>
          </a:bodyPr>
          <a:lstStyle/>
          <a:p>
            <a:pPr>
              <a:buClr>
                <a:srgbClr val="800000"/>
              </a:buClr>
            </a:pPr>
            <a:r>
              <a:rPr lang="en-US" sz="3000" dirty="0">
                <a:solidFill>
                  <a:schemeClr val="accent1">
                    <a:lumMod val="50000"/>
                  </a:schemeClr>
                </a:solidFill>
                <a:ea typeface="Verdana" panose="020B0604030504040204" pitchFamily="34" charset="0"/>
                <a:hlinkClick r:id="rId5">
                  <a:extLst>
                    <a:ext uri="{A12FA001-AC4F-418D-AE19-62706E023703}">
                      <ahyp:hlinkClr xmlns:ahyp="http://schemas.microsoft.com/office/drawing/2018/hyperlinkcolor" val="tx"/>
                    </a:ext>
                  </a:extLst>
                </a:hlinkClick>
              </a:rPr>
              <a:t>Accessible literacy resource guide</a:t>
            </a:r>
            <a:endParaRPr lang="en-US" sz="3000" dirty="0">
              <a:solidFill>
                <a:schemeClr val="accent1">
                  <a:lumMod val="50000"/>
                </a:schemeClr>
              </a:solidFill>
              <a:ea typeface="Verdana" panose="020B0604030504040204" pitchFamily="34" charset="0"/>
              <a:hlinkClick r:id="rId6">
                <a:extLst>
                  <a:ext uri="{A12FA001-AC4F-418D-AE19-62706E023703}">
                    <ahyp:hlinkClr xmlns:ahyp="http://schemas.microsoft.com/office/drawing/2018/hyperlinkcolor" val="tx"/>
                  </a:ext>
                </a:extLst>
              </a:hlinkClick>
            </a:endParaRPr>
          </a:p>
          <a:p>
            <a:pPr>
              <a:buClr>
                <a:srgbClr val="800000"/>
              </a:buClr>
            </a:pPr>
            <a:r>
              <a:rPr lang="en-US" sz="3000" dirty="0">
                <a:solidFill>
                  <a:schemeClr val="accent1">
                    <a:lumMod val="50000"/>
                  </a:schemeClr>
                </a:solidFill>
                <a:ea typeface="Verdana" panose="020B0604030504040204" pitchFamily="34" charset="0"/>
                <a:hlinkClick r:id="rId6">
                  <a:extLst>
                    <a:ext uri="{A12FA001-AC4F-418D-AE19-62706E023703}">
                      <ahyp:hlinkClr xmlns:ahyp="http://schemas.microsoft.com/office/drawing/2018/hyperlinkcolor" val="tx"/>
                    </a:ext>
                  </a:extLst>
                </a:hlinkClick>
              </a:rPr>
              <a:t>celalibrary.ca</a:t>
            </a:r>
            <a:r>
              <a:rPr lang="en-US" sz="3000" dirty="0">
                <a:solidFill>
                  <a:schemeClr val="accent1">
                    <a:lumMod val="50000"/>
                  </a:schemeClr>
                </a:solidFill>
                <a:ea typeface="Verdana" panose="020B0604030504040204" pitchFamily="34" charset="0"/>
              </a:rPr>
              <a:t> </a:t>
            </a:r>
            <a:r>
              <a:rPr lang="en-US" sz="3000" dirty="0">
                <a:solidFill>
                  <a:prstClr val="black"/>
                </a:solidFill>
                <a:ea typeface="Verdana" panose="020B0604030504040204" pitchFamily="34" charset="0"/>
              </a:rPr>
              <a:t>1-855-655-2273 ext. 2</a:t>
            </a:r>
          </a:p>
          <a:p>
            <a:pPr>
              <a:buClr>
                <a:srgbClr val="800000"/>
              </a:buClr>
            </a:pPr>
            <a:r>
              <a:rPr lang="en-US" sz="3000" dirty="0">
                <a:solidFill>
                  <a:schemeClr val="accent1">
                    <a:lumMod val="50000"/>
                  </a:schemeClr>
                </a:solidFill>
                <a:ea typeface="Verdana" panose="020B0604030504040204" pitchFamily="34" charset="0"/>
                <a:hlinkClick r:id="rId7">
                  <a:extLst>
                    <a:ext uri="{A12FA001-AC4F-418D-AE19-62706E023703}">
                      <ahyp:hlinkClr xmlns:ahyp="http://schemas.microsoft.com/office/drawing/2018/hyperlinkcolor" val="tx"/>
                    </a:ext>
                  </a:extLst>
                </a:hlinkClick>
              </a:rPr>
              <a:t>Child and Teen Library Accessibility Interest Group!</a:t>
            </a:r>
            <a:endParaRPr lang="en-US" sz="3000" dirty="0">
              <a:solidFill>
                <a:schemeClr val="accent1">
                  <a:lumMod val="50000"/>
                </a:schemeClr>
              </a:solidFill>
              <a:ea typeface="Verdana" panose="020B0604030504040204" pitchFamily="34" charset="0"/>
            </a:endParaRPr>
          </a:p>
          <a:p>
            <a:pPr>
              <a:buClr>
                <a:srgbClr val="800000"/>
              </a:buClr>
            </a:pPr>
            <a:r>
              <a:rPr lang="en-US" sz="3000" dirty="0">
                <a:solidFill>
                  <a:schemeClr val="accent1">
                    <a:lumMod val="50000"/>
                  </a:schemeClr>
                </a:solidFill>
                <a:ea typeface="Verdana" panose="020B0604030504040204" pitchFamily="34" charset="0"/>
                <a:hlinkClick r:id="rId8">
                  <a:extLst>
                    <a:ext uri="{A12FA001-AC4F-418D-AE19-62706E023703}">
                      <ahyp:hlinkClr xmlns:ahyp="http://schemas.microsoft.com/office/drawing/2018/hyperlinkcolor" val="tx"/>
                    </a:ext>
                  </a:extLst>
                </a:hlinkClick>
              </a:rPr>
              <a:t>Educator Access Group</a:t>
            </a:r>
            <a:endParaRPr lang="en-US" sz="3000" dirty="0">
              <a:solidFill>
                <a:schemeClr val="accent1">
                  <a:lumMod val="50000"/>
                </a:schemeClr>
              </a:solidFill>
              <a:ea typeface="Verdana" panose="020B0604030504040204" pitchFamily="34" charset="0"/>
            </a:endParaRPr>
          </a:p>
          <a:p>
            <a:endParaRPr lang="en-CA" dirty="0"/>
          </a:p>
        </p:txBody>
      </p:sp>
    </p:spTree>
    <p:extLst>
      <p:ext uri="{BB962C8B-B14F-4D97-AF65-F5344CB8AC3E}">
        <p14:creationId xmlns:p14="http://schemas.microsoft.com/office/powerpoint/2010/main" val="3016027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359E9-6241-6C67-6D20-A32058320F3C}"/>
              </a:ext>
            </a:extLst>
          </p:cNvPr>
          <p:cNvSpPr>
            <a:spLocks noGrp="1"/>
          </p:cNvSpPr>
          <p:nvPr>
            <p:ph type="title"/>
          </p:nvPr>
        </p:nvSpPr>
        <p:spPr>
          <a:xfrm>
            <a:off x="451089" y="296410"/>
            <a:ext cx="11196625" cy="1728334"/>
          </a:xfrm>
        </p:spPr>
        <p:txBody>
          <a:bodyPr anchor="ctr">
            <a:normAutofit fontScale="90000"/>
          </a:bodyPr>
          <a:lstStyle/>
          <a:p>
            <a:pPr>
              <a:lnSpc>
                <a:spcPct val="90000"/>
              </a:lnSpc>
            </a:pPr>
            <a:r>
              <a:rPr lang="en-US" sz="5300"/>
              <a:t>How can you help someone who is struggling to read?</a:t>
            </a:r>
            <a:br>
              <a:rPr lang="en-CA" sz="2300"/>
            </a:br>
            <a:endParaRPr lang="en-CA" sz="2300"/>
          </a:p>
        </p:txBody>
      </p:sp>
      <p:pic>
        <p:nvPicPr>
          <p:cNvPr id="4" name="Content Placeholder 3" descr="Picture collage showing three images: 1) a child sitting at a desk and trying to write with letters and question marks swirling around them. 2) child standing in front of the librarian at a desk both holding books and 3) a boy sitting down cross-legged holding open a book and letters surround his head.">
            <a:extLst>
              <a:ext uri="{FF2B5EF4-FFF2-40B4-BE49-F238E27FC236}">
                <a16:creationId xmlns:a16="http://schemas.microsoft.com/office/drawing/2014/main" id="{C54366B5-F1F1-EA87-1A2E-D301BF8512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5913" y="2024744"/>
            <a:ext cx="5632689" cy="3759823"/>
          </a:xfrm>
          <a:noFill/>
          <a:ln>
            <a:solidFill>
              <a:schemeClr val="tx1"/>
            </a:solidFill>
          </a:ln>
        </p:spPr>
      </p:pic>
      <p:pic>
        <p:nvPicPr>
          <p:cNvPr id="6" name="Picture 5">
            <a:extLst>
              <a:ext uri="{FF2B5EF4-FFF2-40B4-BE49-F238E27FC236}">
                <a16:creationId xmlns:a16="http://schemas.microsoft.com/office/drawing/2014/main" id="{D7CCE7B4-118E-6FE3-858E-012FDC4D5F5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2762" y="1423393"/>
            <a:ext cx="3743325" cy="4962525"/>
          </a:xfrm>
          <a:prstGeom prst="rect">
            <a:avLst/>
          </a:prstGeom>
        </p:spPr>
      </p:pic>
    </p:spTree>
    <p:extLst>
      <p:ext uri="{BB962C8B-B14F-4D97-AF65-F5344CB8AC3E}">
        <p14:creationId xmlns:p14="http://schemas.microsoft.com/office/powerpoint/2010/main" val="3387390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FF0B8-BA4D-3D2A-4C1F-018219DCFE0C}"/>
              </a:ext>
            </a:extLst>
          </p:cNvPr>
          <p:cNvSpPr>
            <a:spLocks noGrp="1"/>
          </p:cNvSpPr>
          <p:nvPr>
            <p:ph type="title"/>
          </p:nvPr>
        </p:nvSpPr>
        <p:spPr/>
        <p:txBody>
          <a:bodyPr/>
          <a:lstStyle/>
          <a:p>
            <a:r>
              <a:rPr lang="en-US">
                <a:ea typeface="Verdana"/>
              </a:rPr>
              <a:t>Learning goals</a:t>
            </a:r>
            <a:endParaRPr lang="en-US"/>
          </a:p>
        </p:txBody>
      </p:sp>
      <p:sp>
        <p:nvSpPr>
          <p:cNvPr id="6" name="Content Placeholder 5">
            <a:extLst>
              <a:ext uri="{FF2B5EF4-FFF2-40B4-BE49-F238E27FC236}">
                <a16:creationId xmlns:a16="http://schemas.microsoft.com/office/drawing/2014/main" id="{2623A27B-5EB6-F8BD-6C05-ECF46F06822D}"/>
              </a:ext>
            </a:extLst>
          </p:cNvPr>
          <p:cNvSpPr>
            <a:spLocks noGrp="1"/>
          </p:cNvSpPr>
          <p:nvPr>
            <p:ph idx="1"/>
          </p:nvPr>
        </p:nvSpPr>
        <p:spPr/>
        <p:txBody>
          <a:bodyPr/>
          <a:lstStyle/>
          <a:p>
            <a:pPr algn="l" rtl="0" fontAlgn="base">
              <a:buFont typeface="Arial" panose="020B0604020202020204" pitchFamily="34" charset="0"/>
              <a:buChar char="•"/>
            </a:pPr>
            <a:r>
              <a:rPr lang="en-CA" sz="2800" b="0" i="0">
                <a:solidFill>
                  <a:srgbClr val="000000"/>
                </a:solidFill>
                <a:effectLst/>
                <a:latin typeface="Verdana" panose="020B0604030504040204" pitchFamily="34" charset="0"/>
              </a:rPr>
              <a:t>Review the different types of print disabilities and their unique reading needs.   </a:t>
            </a:r>
          </a:p>
          <a:p>
            <a:pPr algn="l" rtl="0" fontAlgn="base">
              <a:buFont typeface="Arial" panose="020B0604020202020204" pitchFamily="34" charset="0"/>
              <a:buChar char="•"/>
            </a:pPr>
            <a:r>
              <a:rPr lang="en-CA" sz="2800" b="0" i="0">
                <a:solidFill>
                  <a:srgbClr val="000000"/>
                </a:solidFill>
                <a:effectLst/>
                <a:latin typeface="Verdana" panose="020B0604030504040204" pitchFamily="34" charset="0"/>
              </a:rPr>
              <a:t>Discover various reading formats and their accessibility features.  </a:t>
            </a:r>
          </a:p>
          <a:p>
            <a:pPr algn="l" rtl="0" fontAlgn="base">
              <a:buFont typeface="Arial" panose="020B0604020202020204" pitchFamily="34" charset="0"/>
              <a:buChar char="•"/>
            </a:pPr>
            <a:r>
              <a:rPr lang="en-CA" sz="2800" b="0" i="0">
                <a:solidFill>
                  <a:srgbClr val="000000"/>
                </a:solidFill>
                <a:effectLst/>
                <a:latin typeface="Verdana" panose="020B0604030504040204" pitchFamily="34" charset="0"/>
              </a:rPr>
              <a:t>Learn how alternate formats contribute to literacy development.  </a:t>
            </a:r>
          </a:p>
          <a:p>
            <a:pPr algn="l" rtl="0" fontAlgn="base">
              <a:buFont typeface="Arial" panose="020B0604020202020204" pitchFamily="34" charset="0"/>
              <a:buChar char="•"/>
            </a:pPr>
            <a:r>
              <a:rPr lang="en-CA" sz="2800" b="0" i="0">
                <a:solidFill>
                  <a:srgbClr val="000000"/>
                </a:solidFill>
                <a:effectLst/>
                <a:latin typeface="Verdana" panose="020B0604030504040204" pitchFamily="34" charset="0"/>
              </a:rPr>
              <a:t>Learn helpful tips for supporting struggling readers, including those with print disabilities.   </a:t>
            </a:r>
          </a:p>
          <a:p>
            <a:pPr marL="0" indent="0">
              <a:buNone/>
            </a:pPr>
            <a:endParaRPr lang="en-CA"/>
          </a:p>
        </p:txBody>
      </p:sp>
    </p:spTree>
    <p:extLst>
      <p:ext uri="{BB962C8B-B14F-4D97-AF65-F5344CB8AC3E}">
        <p14:creationId xmlns:p14="http://schemas.microsoft.com/office/powerpoint/2010/main" val="3736615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92FB07-1365-C69A-89A2-C275A9D23586}"/>
              </a:ext>
            </a:extLst>
          </p:cNvPr>
          <p:cNvSpPr>
            <a:spLocks noGrp="1"/>
          </p:cNvSpPr>
          <p:nvPr>
            <p:ph type="title"/>
          </p:nvPr>
        </p:nvSpPr>
        <p:spPr/>
        <p:txBody>
          <a:bodyPr/>
          <a:lstStyle/>
          <a:p>
            <a:r>
              <a:rPr lang="en-CA"/>
              <a:t>What is CELA?</a:t>
            </a:r>
          </a:p>
        </p:txBody>
      </p:sp>
      <p:sp>
        <p:nvSpPr>
          <p:cNvPr id="4" name="Content Placeholder 3">
            <a:extLst>
              <a:ext uri="{FF2B5EF4-FFF2-40B4-BE49-F238E27FC236}">
                <a16:creationId xmlns:a16="http://schemas.microsoft.com/office/drawing/2014/main" id="{2A0E0140-36B7-3143-0CE5-7CDE7007ADF9}"/>
              </a:ext>
            </a:extLst>
          </p:cNvPr>
          <p:cNvSpPr>
            <a:spLocks noGrp="1"/>
          </p:cNvSpPr>
          <p:nvPr>
            <p:ph idx="1"/>
          </p:nvPr>
        </p:nvSpPr>
        <p:spPr>
          <a:xfrm>
            <a:off x="609599" y="1417638"/>
            <a:ext cx="7259891" cy="4525963"/>
          </a:xfrm>
        </p:spPr>
        <p:txBody>
          <a:bodyPr>
            <a:normAutofit fontScale="92500"/>
          </a:bodyPr>
          <a:lstStyle/>
          <a:p>
            <a:r>
              <a:rPr lang="en-CA"/>
              <a:t>Is a free library service offered through Canadian public libraries</a:t>
            </a:r>
            <a:endParaRPr lang="en-CA">
              <a:ea typeface="Verdana"/>
            </a:endParaRPr>
          </a:p>
          <a:p>
            <a:r>
              <a:rPr lang="en-CA"/>
              <a:t>Serves people with print disabilities across Canada</a:t>
            </a:r>
            <a:endParaRPr lang="en-CA">
              <a:ea typeface="Verdana"/>
            </a:endParaRPr>
          </a:p>
          <a:p>
            <a:r>
              <a:rPr lang="en-CA"/>
              <a:t>Provides materials in accessible formats, like braille, e-text and audio</a:t>
            </a:r>
            <a:endParaRPr lang="en-CA">
              <a:ea typeface="Verdana"/>
            </a:endParaRPr>
          </a:p>
          <a:p>
            <a:pPr marL="0" indent="0">
              <a:buNone/>
            </a:pPr>
            <a:endParaRPr lang="en-CA"/>
          </a:p>
          <a:p>
            <a:pPr marL="0" indent="0">
              <a:buNone/>
            </a:pPr>
            <a:endParaRPr lang="en-CA"/>
          </a:p>
          <a:p>
            <a:pPr marL="0" indent="0">
              <a:buNone/>
            </a:pPr>
            <a:endParaRPr lang="en-CA"/>
          </a:p>
          <a:p>
            <a:pPr marL="0" indent="0">
              <a:buNone/>
            </a:pPr>
            <a:endParaRPr lang="en-CA"/>
          </a:p>
        </p:txBody>
      </p:sp>
      <p:pic>
        <p:nvPicPr>
          <p:cNvPr id="12" name="Picture 11" descr="Images of hands reading a braille book, a man with a headset and a woman holding an ipad.&#10;CELA Where libraries and accessibility connect&#10;Do you or someone you know have difficulty reading print? Accessible reading materials are available at your public library.">
            <a:extLst>
              <a:ext uri="{FF2B5EF4-FFF2-40B4-BE49-F238E27FC236}">
                <a16:creationId xmlns:a16="http://schemas.microsoft.com/office/drawing/2014/main" id="{DD8A630D-B160-BFA3-1612-87CD15C80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3143" y="456010"/>
            <a:ext cx="3712909" cy="5900151"/>
          </a:xfrm>
          <a:prstGeom prst="rect">
            <a:avLst/>
          </a:prstGeom>
        </p:spPr>
      </p:pic>
    </p:spTree>
    <p:extLst>
      <p:ext uri="{BB962C8B-B14F-4D97-AF65-F5344CB8AC3E}">
        <p14:creationId xmlns:p14="http://schemas.microsoft.com/office/powerpoint/2010/main" val="844670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41CE7-2843-045F-FE81-191EC503071C}"/>
              </a:ext>
            </a:extLst>
          </p:cNvPr>
          <p:cNvSpPr>
            <a:spLocks noGrp="1"/>
          </p:cNvSpPr>
          <p:nvPr>
            <p:ph type="title"/>
          </p:nvPr>
        </p:nvSpPr>
        <p:spPr/>
        <p:txBody>
          <a:bodyPr/>
          <a:lstStyle/>
          <a:p>
            <a:r>
              <a:rPr lang="en-US"/>
              <a:t>Print disabilities</a:t>
            </a:r>
            <a:endParaRPr lang="en-CA"/>
          </a:p>
        </p:txBody>
      </p:sp>
      <p:sp>
        <p:nvSpPr>
          <p:cNvPr id="3" name="Content Placeholder 2">
            <a:extLst>
              <a:ext uri="{FF2B5EF4-FFF2-40B4-BE49-F238E27FC236}">
                <a16:creationId xmlns:a16="http://schemas.microsoft.com/office/drawing/2014/main" id="{4F62EE00-3348-D73C-C2A6-52BA73E4BDB2}"/>
              </a:ext>
            </a:extLst>
          </p:cNvPr>
          <p:cNvSpPr>
            <a:spLocks noGrp="1"/>
          </p:cNvSpPr>
          <p:nvPr>
            <p:ph sz="half" idx="1"/>
          </p:nvPr>
        </p:nvSpPr>
        <p:spPr>
          <a:xfrm>
            <a:off x="798284" y="1587613"/>
            <a:ext cx="5384800" cy="4525963"/>
          </a:xfrm>
        </p:spPr>
        <p:txBody>
          <a:bodyPr>
            <a:normAutofit/>
          </a:bodyPr>
          <a:lstStyle/>
          <a:p>
            <a:pPr fontAlgn="base"/>
            <a:r>
              <a:rPr lang="en-CA" sz="3600">
                <a:solidFill>
                  <a:srgbClr val="000000"/>
                </a:solidFill>
                <a:latin typeface="Verdana" panose="020B0604030504040204" pitchFamily="34" charset="0"/>
              </a:rPr>
              <a:t>Learning </a:t>
            </a:r>
          </a:p>
          <a:p>
            <a:pPr fontAlgn="base"/>
            <a:r>
              <a:rPr lang="en-CA" sz="3600">
                <a:solidFill>
                  <a:srgbClr val="000000"/>
                </a:solidFill>
                <a:latin typeface="Verdana" panose="020B0604030504040204" pitchFamily="34" charset="0"/>
              </a:rPr>
              <a:t>Mobility </a:t>
            </a:r>
          </a:p>
          <a:p>
            <a:pPr algn="l" rtl="0" fontAlgn="base">
              <a:buFont typeface="Arial" panose="020B0604020202020204" pitchFamily="34" charset="0"/>
              <a:buChar char="•"/>
            </a:pPr>
            <a:r>
              <a:rPr lang="en-CA" sz="3600" b="0" i="0">
                <a:solidFill>
                  <a:srgbClr val="000000"/>
                </a:solidFill>
                <a:effectLst/>
                <a:latin typeface="Verdana" panose="020B0604030504040204" pitchFamily="34" charset="0"/>
              </a:rPr>
              <a:t>Vision </a:t>
            </a:r>
          </a:p>
          <a:p>
            <a:endParaRPr lang="en-CA"/>
          </a:p>
        </p:txBody>
      </p:sp>
      <p:pic>
        <p:nvPicPr>
          <p:cNvPr id="18" name="Content Placeholder 17" descr="A collage of young people showing an older boy using a tablet with headphones, a young girl wearing classes and looking closely at some play objects and a teenage boy with a developmental disability sitting at a desk with a woman helping him draw.&#10;&#10;">
            <a:extLst>
              <a:ext uri="{FF2B5EF4-FFF2-40B4-BE49-F238E27FC236}">
                <a16:creationId xmlns:a16="http://schemas.microsoft.com/office/drawing/2014/main" id="{C98C4CC6-29DA-EBF0-CDEE-9C85DD9702B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19256" y="411161"/>
            <a:ext cx="3526972" cy="6172201"/>
          </a:xfrm>
        </p:spPr>
      </p:pic>
    </p:spTree>
    <p:extLst>
      <p:ext uri="{BB962C8B-B14F-4D97-AF65-F5344CB8AC3E}">
        <p14:creationId xmlns:p14="http://schemas.microsoft.com/office/powerpoint/2010/main" val="1718823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41CE7-2843-045F-FE81-191EC503071C}"/>
              </a:ext>
            </a:extLst>
          </p:cNvPr>
          <p:cNvSpPr>
            <a:spLocks noGrp="1"/>
          </p:cNvSpPr>
          <p:nvPr>
            <p:ph type="title"/>
          </p:nvPr>
        </p:nvSpPr>
        <p:spPr/>
        <p:txBody>
          <a:bodyPr/>
          <a:lstStyle/>
          <a:p>
            <a:r>
              <a:rPr lang="en-US"/>
              <a:t>Reading difficulties</a:t>
            </a:r>
            <a:endParaRPr lang="en-CA"/>
          </a:p>
        </p:txBody>
      </p:sp>
      <p:graphicFrame>
        <p:nvGraphicFramePr>
          <p:cNvPr id="7" name="Content Placeholder 6">
            <a:extLst>
              <a:ext uri="{FF2B5EF4-FFF2-40B4-BE49-F238E27FC236}">
                <a16:creationId xmlns:a16="http://schemas.microsoft.com/office/drawing/2014/main" id="{495A9C1F-DC2B-524B-AECE-BC7616F51750}"/>
              </a:ext>
            </a:extLst>
          </p:cNvPr>
          <p:cNvGraphicFramePr>
            <a:graphicFrameLocks noGrp="1"/>
          </p:cNvGraphicFramePr>
          <p:nvPr>
            <p:ph idx="1"/>
            <p:extLst>
              <p:ext uri="{D42A27DB-BD31-4B8C-83A1-F6EECF244321}">
                <p14:modId xmlns:p14="http://schemas.microsoft.com/office/powerpoint/2010/main" val="3964870933"/>
              </p:ext>
            </p:extLst>
          </p:nvPr>
        </p:nvGraphicFramePr>
        <p:xfrm>
          <a:off x="1066800" y="1698172"/>
          <a:ext cx="10384971" cy="3927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0784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5E263-7BE1-948B-4BF1-29BEA16CCAC9}"/>
              </a:ext>
            </a:extLst>
          </p:cNvPr>
          <p:cNvSpPr>
            <a:spLocks noGrp="1"/>
          </p:cNvSpPr>
          <p:nvPr>
            <p:ph type="title"/>
          </p:nvPr>
        </p:nvSpPr>
        <p:spPr/>
        <p:txBody>
          <a:bodyPr>
            <a:normAutofit fontScale="90000"/>
          </a:bodyPr>
          <a:lstStyle/>
          <a:p>
            <a:r>
              <a:rPr lang="en-US"/>
              <a:t>Print material accessibility in Canada</a:t>
            </a:r>
          </a:p>
        </p:txBody>
      </p:sp>
      <p:sp>
        <p:nvSpPr>
          <p:cNvPr id="3" name="Content Placeholder 2">
            <a:extLst>
              <a:ext uri="{FF2B5EF4-FFF2-40B4-BE49-F238E27FC236}">
                <a16:creationId xmlns:a16="http://schemas.microsoft.com/office/drawing/2014/main" id="{27AAC92E-5B03-1AFD-D908-AD31F410D025}"/>
              </a:ext>
            </a:extLst>
          </p:cNvPr>
          <p:cNvSpPr>
            <a:spLocks noGrp="1"/>
          </p:cNvSpPr>
          <p:nvPr>
            <p:ph idx="1"/>
          </p:nvPr>
        </p:nvSpPr>
        <p:spPr>
          <a:xfrm>
            <a:off x="609599" y="1600201"/>
            <a:ext cx="11168743" cy="4525963"/>
          </a:xfrm>
        </p:spPr>
        <p:txBody>
          <a:bodyPr>
            <a:normAutofit/>
          </a:bodyPr>
          <a:lstStyle/>
          <a:p>
            <a:r>
              <a:rPr lang="en-CA" b="0" i="0" u="sng">
                <a:solidFill>
                  <a:schemeClr val="accent1">
                    <a:lumMod val="50000"/>
                  </a:schemeClr>
                </a:solidFill>
                <a:effectLst/>
                <a:hlinkClick r:id="rId3">
                  <a:extLst>
                    <a:ext uri="{A12FA001-AC4F-418D-AE19-62706E023703}">
                      <ahyp:hlinkClr xmlns:ahyp="http://schemas.microsoft.com/office/drawing/2018/hyperlinkcolor" val="tx"/>
                    </a:ext>
                  </a:extLst>
                </a:hlinkClick>
              </a:rPr>
              <a:t>Print material accessibility in Canada in 2023</a:t>
            </a:r>
            <a:r>
              <a:rPr lang="en-CA" b="0" i="0">
                <a:solidFill>
                  <a:schemeClr val="accent1">
                    <a:lumMod val="50000"/>
                  </a:schemeClr>
                </a:solidFill>
                <a:effectLst/>
              </a:rPr>
              <a:t>.</a:t>
            </a:r>
          </a:p>
          <a:p>
            <a:r>
              <a:rPr lang="en-CA" b="0" i="0">
                <a:solidFill>
                  <a:srgbClr val="212121"/>
                </a:solidFill>
                <a:effectLst/>
              </a:rPr>
              <a:t>5.2 million indicated they had a difficulty with print materia</a:t>
            </a:r>
            <a:r>
              <a:rPr lang="en-CA">
                <a:solidFill>
                  <a:srgbClr val="212121"/>
                </a:solidFill>
              </a:rPr>
              <a:t>l</a:t>
            </a:r>
          </a:p>
          <a:p>
            <a:r>
              <a:rPr lang="en-CA">
                <a:solidFill>
                  <a:srgbClr val="212121"/>
                </a:solidFill>
              </a:rPr>
              <a:t>Over 35% use at least alternate format</a:t>
            </a:r>
          </a:p>
          <a:p>
            <a:r>
              <a:rPr lang="en-CA">
                <a:solidFill>
                  <a:srgbClr val="212121"/>
                </a:solidFill>
              </a:rPr>
              <a:t>Younger participants more likely to ask for alternate format materials.</a:t>
            </a:r>
          </a:p>
          <a:p>
            <a:endParaRPr lang="en-CA">
              <a:solidFill>
                <a:srgbClr val="212121"/>
              </a:solidFill>
              <a:latin typeface="Arial" panose="020B0604020202020204" pitchFamily="34" charset="0"/>
            </a:endParaRPr>
          </a:p>
          <a:p>
            <a:endParaRPr lang="en-CA"/>
          </a:p>
        </p:txBody>
      </p:sp>
    </p:spTree>
    <p:extLst>
      <p:ext uri="{BB962C8B-B14F-4D97-AF65-F5344CB8AC3E}">
        <p14:creationId xmlns:p14="http://schemas.microsoft.com/office/powerpoint/2010/main" val="1651382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EA1D6-4B64-B41A-860E-7ABC6ABFB953}"/>
              </a:ext>
            </a:extLst>
          </p:cNvPr>
          <p:cNvSpPr>
            <a:spLocks noGrp="1"/>
          </p:cNvSpPr>
          <p:nvPr>
            <p:ph type="title"/>
          </p:nvPr>
        </p:nvSpPr>
        <p:spPr>
          <a:xfrm>
            <a:off x="609600" y="457201"/>
            <a:ext cx="10972800" cy="1143000"/>
          </a:xfrm>
        </p:spPr>
        <p:txBody>
          <a:bodyPr>
            <a:normAutofit fontScale="90000"/>
          </a:bodyPr>
          <a:lstStyle/>
          <a:p>
            <a:r>
              <a:rPr lang="en-CA">
                <a:solidFill>
                  <a:srgbClr val="000000"/>
                </a:solidFill>
                <a:latin typeface="Verdana"/>
                <a:ea typeface="Verdana"/>
              </a:rPr>
              <a:t>Accessible</a:t>
            </a:r>
            <a:r>
              <a:rPr lang="en-CA" sz="4800" b="0" i="0">
                <a:solidFill>
                  <a:srgbClr val="000000"/>
                </a:solidFill>
                <a:effectLst/>
                <a:latin typeface="Verdana"/>
                <a:ea typeface="Verdana"/>
              </a:rPr>
              <a:t> literacy</a:t>
            </a:r>
            <a:r>
              <a:rPr lang="en-CA">
                <a:solidFill>
                  <a:srgbClr val="000000"/>
                </a:solidFill>
                <a:latin typeface="Verdana"/>
                <a:ea typeface="Verdana"/>
              </a:rPr>
              <a:t> and why</a:t>
            </a:r>
            <a:r>
              <a:rPr lang="en-CA" sz="4800" b="0" i="0">
                <a:solidFill>
                  <a:srgbClr val="000000"/>
                </a:solidFill>
                <a:effectLst/>
                <a:latin typeface="Verdana"/>
                <a:ea typeface="Verdana"/>
              </a:rPr>
              <a:t> it matters </a:t>
            </a:r>
            <a:endParaRPr lang="en-CA">
              <a:latin typeface="Verdana"/>
              <a:ea typeface="Verdana"/>
            </a:endParaRPr>
          </a:p>
        </p:txBody>
      </p:sp>
      <p:sp>
        <p:nvSpPr>
          <p:cNvPr id="3" name="Content Placeholder 2">
            <a:extLst>
              <a:ext uri="{FF2B5EF4-FFF2-40B4-BE49-F238E27FC236}">
                <a16:creationId xmlns:a16="http://schemas.microsoft.com/office/drawing/2014/main" id="{4F049133-588D-7E59-DCBC-0D988C9AFD2A}"/>
              </a:ext>
            </a:extLst>
          </p:cNvPr>
          <p:cNvSpPr>
            <a:spLocks noGrp="1"/>
          </p:cNvSpPr>
          <p:nvPr>
            <p:ph idx="1"/>
          </p:nvPr>
        </p:nvSpPr>
        <p:spPr/>
        <p:txBody>
          <a:bodyPr vert="horz" lIns="91440" tIns="45720" rIns="91440" bIns="45720" rtlCol="0" anchor="t">
            <a:normAutofit/>
          </a:bodyPr>
          <a:lstStyle/>
          <a:p>
            <a:r>
              <a:rPr lang="en-CA">
                <a:solidFill>
                  <a:srgbClr val="000000"/>
                </a:solidFill>
                <a:latin typeface="Verdana"/>
                <a:ea typeface="Verdana"/>
              </a:rPr>
              <a:t>Reading in a format that meets the reader's needs.</a:t>
            </a:r>
          </a:p>
          <a:p>
            <a:r>
              <a:rPr lang="en-CA">
                <a:solidFill>
                  <a:srgbClr val="000000"/>
                </a:solidFill>
                <a:latin typeface="Verdana"/>
                <a:ea typeface="Verdana"/>
              </a:rPr>
              <a:t>Everyone should have the option to read as independently as possible, if they choose to.</a:t>
            </a:r>
          </a:p>
          <a:p>
            <a:r>
              <a:rPr lang="en-CA" sz="3600" b="0" i="0">
                <a:solidFill>
                  <a:srgbClr val="000000"/>
                </a:solidFill>
                <a:effectLst/>
                <a:latin typeface="Verdana"/>
                <a:ea typeface="Verdana"/>
              </a:rPr>
              <a:t>You can support struggling readers just by knowing what the formats are and when to suggest which ones</a:t>
            </a:r>
            <a:r>
              <a:rPr lang="en-CA">
                <a:solidFill>
                  <a:srgbClr val="000000"/>
                </a:solidFill>
                <a:latin typeface="Verdana"/>
                <a:ea typeface="Verdana"/>
              </a:rPr>
              <a:t>.</a:t>
            </a:r>
            <a:r>
              <a:rPr lang="en-CA" sz="3600" b="0" i="0">
                <a:solidFill>
                  <a:srgbClr val="000000"/>
                </a:solidFill>
                <a:effectLst/>
                <a:latin typeface="Verdana"/>
                <a:ea typeface="Verdana"/>
              </a:rPr>
              <a:t> </a:t>
            </a:r>
            <a:endParaRPr lang="en-CA">
              <a:latin typeface="Verdana"/>
              <a:ea typeface="Verdana"/>
            </a:endParaRPr>
          </a:p>
        </p:txBody>
      </p:sp>
    </p:spTree>
    <p:extLst>
      <p:ext uri="{BB962C8B-B14F-4D97-AF65-F5344CB8AC3E}">
        <p14:creationId xmlns:p14="http://schemas.microsoft.com/office/powerpoint/2010/main" val="3388747555"/>
      </p:ext>
    </p:extLst>
  </p:cSld>
  <p:clrMapOvr>
    <a:masterClrMapping/>
  </p:clrMapOvr>
</p:sld>
</file>

<file path=ppt/theme/theme1.xml><?xml version="1.0" encoding="utf-8"?>
<a:theme xmlns:a="http://schemas.openxmlformats.org/drawingml/2006/main" name="Clouds">
  <a:themeElements>
    <a:clrScheme name="Custom 4">
      <a:dk1>
        <a:sysClr val="windowText" lastClr="000000"/>
      </a:dk1>
      <a:lt1>
        <a:sysClr val="window" lastClr="FFFFFF"/>
      </a:lt1>
      <a:dk2>
        <a:srgbClr val="44546A"/>
      </a:dk2>
      <a:lt2>
        <a:srgbClr val="E7E6E6"/>
      </a:lt2>
      <a:accent1>
        <a:srgbClr val="4472C4"/>
      </a:accent1>
      <a:accent2>
        <a:srgbClr val="C00000"/>
      </a:accent2>
      <a:accent3>
        <a:srgbClr val="A5A5A5"/>
      </a:accent3>
      <a:accent4>
        <a:srgbClr val="FF0000"/>
      </a:accent4>
      <a:accent5>
        <a:srgbClr val="2F5496"/>
      </a:accent5>
      <a:accent6>
        <a:srgbClr val="171616"/>
      </a:accent6>
      <a:hlink>
        <a:srgbClr val="B4C6E7"/>
      </a:hlink>
      <a:folHlink>
        <a:srgbClr val="BE2631"/>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E0CC086D-EDA3-468D-A9B4-5D96BAFC9D25}" vid="{646DCFF5-2DEF-4C20-BECA-1752CD9DF33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E0CC086D-EDA3-468D-A9B4-5D96BAFC9D25}" vid="{A5FE6389-375C-441E-B9D0-E4F808E794D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a063f01-faea-4c9e-8a02-d223cffde0c5">
      <Terms xmlns="http://schemas.microsoft.com/office/infopath/2007/PartnerControls"/>
    </lcf76f155ced4ddcb4097134ff3c332f>
    <TaxCatchAll xmlns="d8838bea-bcac-41ad-91f9-c646e9be633d" xsi:nil="true"/>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88BE21877C794E8C767319E61FFC96" ma:contentTypeVersion="20" ma:contentTypeDescription="Create a new document." ma:contentTypeScope="" ma:versionID="d49f3cfaea590aee7694a30aca01526b">
  <xsd:schema xmlns:xsd="http://www.w3.org/2001/XMLSchema" xmlns:xs="http://www.w3.org/2001/XMLSchema" xmlns:p="http://schemas.microsoft.com/office/2006/metadata/properties" xmlns:ns1="http://schemas.microsoft.com/sharepoint/v3" xmlns:ns2="7a063f01-faea-4c9e-8a02-d223cffde0c5" xmlns:ns3="d8838bea-bcac-41ad-91f9-c646e9be633d" targetNamespace="http://schemas.microsoft.com/office/2006/metadata/properties" ma:root="true" ma:fieldsID="d000544c7501a6a5ea3eddd7a3c216c3" ns1:_="" ns2:_="" ns3:_="">
    <xsd:import namespace="http://schemas.microsoft.com/sharepoint/v3"/>
    <xsd:import namespace="7a063f01-faea-4c9e-8a02-d223cffde0c5"/>
    <xsd:import namespace="d8838bea-bcac-41ad-91f9-c646e9be63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063f01-faea-4c9e-8a02-d223cffde0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59938e-b3a8-4d66-a2c9-44a493279f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838bea-bcac-41ad-91f9-c646e9be633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b9b0353-a37a-4f25-83a3-c0dd55ceaf3a}" ma:internalName="TaxCatchAll" ma:showField="CatchAllData" ma:web="d8838bea-bcac-41ad-91f9-c646e9be63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074059-FE5A-4B67-A7C7-1A8972B1AE45}">
  <ds:schemaRefs>
    <ds:schemaRef ds:uri="http://schemas.microsoft.com/office/2006/documentManagement/types"/>
    <ds:schemaRef ds:uri="http://schemas.openxmlformats.org/package/2006/metadata/core-properties"/>
    <ds:schemaRef ds:uri="7a063f01-faea-4c9e-8a02-d223cffde0c5"/>
    <ds:schemaRef ds:uri="http://purl.org/dc/terms/"/>
    <ds:schemaRef ds:uri="http://purl.org/dc/dcmitype/"/>
    <ds:schemaRef ds:uri="http://schemas.microsoft.com/sharepoint/v3"/>
    <ds:schemaRef ds:uri="http://schemas.microsoft.com/office/2006/metadata/properties"/>
    <ds:schemaRef ds:uri="http://schemas.microsoft.com/office/infopath/2007/PartnerControls"/>
    <ds:schemaRef ds:uri="http://purl.org/dc/elements/1.1/"/>
    <ds:schemaRef ds:uri="d8838bea-bcac-41ad-91f9-c646e9be633d"/>
    <ds:schemaRef ds:uri="http://www.w3.org/XML/1998/namespace"/>
  </ds:schemaRefs>
</ds:datastoreItem>
</file>

<file path=customXml/itemProps2.xml><?xml version="1.0" encoding="utf-8"?>
<ds:datastoreItem xmlns:ds="http://schemas.openxmlformats.org/officeDocument/2006/customXml" ds:itemID="{529815D7-9074-49A2-B82B-6F465C24BCC0}">
  <ds:schemaRefs>
    <ds:schemaRef ds:uri="7a063f01-faea-4c9e-8a02-d223cffde0c5"/>
    <ds:schemaRef ds:uri="d8838bea-bcac-41ad-91f9-c646e9be63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9E7F8C1-A05F-424D-AB09-FF57CC5EA3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275</TotalTime>
  <Words>4715</Words>
  <Application>Microsoft Office PowerPoint</Application>
  <PresentationFormat>Widescreen</PresentationFormat>
  <Paragraphs>245</Paragraphs>
  <Slides>22</Slides>
  <Notes>22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Arial</vt:lpstr>
      <vt:lpstr>Calibri</vt:lpstr>
      <vt:lpstr>Century Gothic</vt:lpstr>
      <vt:lpstr>Courier New</vt:lpstr>
      <vt:lpstr>Segoe UI</vt:lpstr>
      <vt:lpstr>Verdana</vt:lpstr>
      <vt:lpstr>Wingdings</vt:lpstr>
      <vt:lpstr>Clouds</vt:lpstr>
      <vt:lpstr>1_Office Theme</vt:lpstr>
      <vt:lpstr>Help! How do I support struggling readers? </vt:lpstr>
      <vt:lpstr>Land acknowledgement</vt:lpstr>
      <vt:lpstr>How can you help someone who is struggling to read? </vt:lpstr>
      <vt:lpstr>Learning goals</vt:lpstr>
      <vt:lpstr>What is CELA?</vt:lpstr>
      <vt:lpstr>Print disabilities</vt:lpstr>
      <vt:lpstr>Reading difficulties</vt:lpstr>
      <vt:lpstr>Print material accessibility in Canada</vt:lpstr>
      <vt:lpstr>Accessible literacy and why it matters </vt:lpstr>
      <vt:lpstr>Accessible Formats</vt:lpstr>
      <vt:lpstr>E-books</vt:lpstr>
      <vt:lpstr>Braille</vt:lpstr>
      <vt:lpstr>Audiobooks</vt:lpstr>
      <vt:lpstr>Decodable books</vt:lpstr>
      <vt:lpstr>Hi-Lo books</vt:lpstr>
      <vt:lpstr>Graphic novels</vt:lpstr>
      <vt:lpstr>Reading is more than novels</vt:lpstr>
      <vt:lpstr>Design and layout matter</vt:lpstr>
      <vt:lpstr>Clear layout</vt:lpstr>
      <vt:lpstr>Busy layout</vt:lpstr>
      <vt:lpstr>How you can help!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Tyler</dc:creator>
  <cp:lastModifiedBy>Rachel Breau</cp:lastModifiedBy>
  <cp:revision>2</cp:revision>
  <dcterms:created xsi:type="dcterms:W3CDTF">2023-03-08T16:26:13Z</dcterms:created>
  <dcterms:modified xsi:type="dcterms:W3CDTF">2024-11-12T21:23:08Z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0x0101007388BE21877C794E8C767319E61FFC96</vt:lpwstr>
  </property>
  <property fmtid="{D5CDD505-2E9C-101B-9397-08002B2CF9AE}" pid="3" name="MediaServiceImageTags">
    <vt:lpwstr/>
  </property>
</Properties>
</file>